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1"/>
  </p:sldMasterIdLst>
  <p:notesMasterIdLst>
    <p:notesMasterId r:id="rId17"/>
  </p:notesMasterIdLst>
  <p:sldIdLst>
    <p:sldId id="256" r:id="rId2"/>
    <p:sldId id="266" r:id="rId3"/>
    <p:sldId id="267" r:id="rId4"/>
    <p:sldId id="257" r:id="rId5"/>
    <p:sldId id="258" r:id="rId6"/>
    <p:sldId id="259" r:id="rId7"/>
    <p:sldId id="271" r:id="rId8"/>
    <p:sldId id="263" r:id="rId9"/>
    <p:sldId id="264" r:id="rId10"/>
    <p:sldId id="265" r:id="rId11"/>
    <p:sldId id="268" r:id="rId12"/>
    <p:sldId id="269" r:id="rId13"/>
    <p:sldId id="261" r:id="rId14"/>
    <p:sldId id="262"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bdullah Tarofdear" initials="AT" lastIdx="1" clrIdx="0">
    <p:extLst>
      <p:ext uri="{19B8F6BF-5375-455C-9EA6-DF929625EA0E}">
        <p15:presenceInfo xmlns:p15="http://schemas.microsoft.com/office/powerpoint/2012/main" userId="S::kt009524@live.reading.ac.uk::5cde363e-5e89-4c19-b922-fb1c268ac5c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1A22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6930"/>
  </p:normalViewPr>
  <p:slideViewPr>
    <p:cSldViewPr snapToGrid="0" snapToObjects="1">
      <p:cViewPr varScale="1">
        <p:scale>
          <a:sx n="98" d="100"/>
          <a:sy n="98" d="100"/>
        </p:scale>
        <p:origin x="1112"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4F2F802-2849-5342-97C2-BD46691B8CDB}" type="doc">
      <dgm:prSet loTypeId="urn:microsoft.com/office/officeart/2005/8/layout/process2" loCatId="" qsTypeId="urn:microsoft.com/office/officeart/2005/8/quickstyle/simple1" qsCatId="simple" csTypeId="urn:microsoft.com/office/officeart/2005/8/colors/accent1_4" csCatId="accent1" phldr="1"/>
      <dgm:spPr/>
    </dgm:pt>
    <dgm:pt modelId="{F78FF0E1-9A30-0A4D-A6FD-2025E60FE8C0}">
      <dgm:prSet phldrT="[Text]" custT="1"/>
      <dgm:spPr/>
      <dgm:t>
        <a:bodyPr/>
        <a:lstStyle/>
        <a:p>
          <a:r>
            <a:rPr lang="en-GB" sz="2400" i="1" dirty="0"/>
            <a:t>Focus:</a:t>
          </a:r>
          <a:r>
            <a:rPr lang="en-GB" sz="2400" dirty="0"/>
            <a:t> </a:t>
          </a:r>
          <a:r>
            <a:rPr lang="en-GB" sz="2400" b="1" dirty="0"/>
            <a:t>APPEARANCE OF THE WEBSITE</a:t>
          </a:r>
          <a:endParaRPr lang="en-GB" sz="2400" dirty="0"/>
        </a:p>
      </dgm:t>
    </dgm:pt>
    <dgm:pt modelId="{D884BF9C-52D5-6548-899F-965F4FB508A2}" type="parTrans" cxnId="{C6178CF9-C11C-7347-B581-97F0FCB6240E}">
      <dgm:prSet/>
      <dgm:spPr/>
      <dgm:t>
        <a:bodyPr/>
        <a:lstStyle/>
        <a:p>
          <a:endParaRPr lang="en-GB" sz="2400"/>
        </a:p>
      </dgm:t>
    </dgm:pt>
    <dgm:pt modelId="{3AB1B521-537D-904E-B228-C263B59E1AF3}" type="sibTrans" cxnId="{C6178CF9-C11C-7347-B581-97F0FCB6240E}">
      <dgm:prSet custT="1"/>
      <dgm:spPr/>
      <dgm:t>
        <a:bodyPr/>
        <a:lstStyle/>
        <a:p>
          <a:endParaRPr lang="en-GB" sz="2400"/>
        </a:p>
      </dgm:t>
    </dgm:pt>
    <dgm:pt modelId="{6C26342E-C255-444B-A140-A8B44BA1BB75}">
      <dgm:prSet phldrT="[Text]" custT="1"/>
      <dgm:spPr/>
      <dgm:t>
        <a:bodyPr/>
        <a:lstStyle/>
        <a:p>
          <a:r>
            <a:rPr lang="en-GB" sz="2400" i="1" dirty="0"/>
            <a:t>Aim: </a:t>
          </a:r>
          <a:r>
            <a:rPr lang="en-GB" sz="2400" b="1" i="1" dirty="0"/>
            <a:t>MAKE SURE USERS WHO VISIT THE WEBSITE ARE ATTRACTED TO IT</a:t>
          </a:r>
          <a:endParaRPr lang="en-GB" sz="2400" b="1" dirty="0"/>
        </a:p>
      </dgm:t>
    </dgm:pt>
    <dgm:pt modelId="{54E5133B-BCEE-234B-8149-E89872FA5D11}" type="parTrans" cxnId="{759340B9-B04B-B04F-82DE-7151962EFD8B}">
      <dgm:prSet/>
      <dgm:spPr/>
      <dgm:t>
        <a:bodyPr/>
        <a:lstStyle/>
        <a:p>
          <a:endParaRPr lang="en-GB" sz="2400"/>
        </a:p>
      </dgm:t>
    </dgm:pt>
    <dgm:pt modelId="{BE474586-DBC3-4647-874F-E0F94AD0E00C}" type="sibTrans" cxnId="{759340B9-B04B-B04F-82DE-7151962EFD8B}">
      <dgm:prSet custT="1"/>
      <dgm:spPr/>
      <dgm:t>
        <a:bodyPr/>
        <a:lstStyle/>
        <a:p>
          <a:endParaRPr lang="en-GB" sz="2400"/>
        </a:p>
      </dgm:t>
    </dgm:pt>
    <dgm:pt modelId="{84267C56-ED6B-F24F-8A00-AF8C35E67FE3}">
      <dgm:prSet phldrT="[Text]" custT="1"/>
      <dgm:spPr/>
      <dgm:t>
        <a:bodyPr/>
        <a:lstStyle/>
        <a:p>
          <a:r>
            <a:rPr lang="en-GB" sz="2400" i="1" dirty="0"/>
            <a:t>Objective:</a:t>
          </a:r>
          <a:r>
            <a:rPr lang="en-GB" sz="2400" dirty="0"/>
            <a:t> </a:t>
          </a:r>
        </a:p>
        <a:p>
          <a:r>
            <a:rPr lang="en-GB" sz="2400" b="1" dirty="0"/>
            <a:t>PROFESSINAL LOOKING PAGE</a:t>
          </a:r>
        </a:p>
        <a:p>
          <a:r>
            <a:rPr lang="en-GB" sz="2400" b="1" dirty="0"/>
            <a:t>FOLLOW MODERN DESIGN TRENDS</a:t>
          </a:r>
        </a:p>
        <a:p>
          <a:r>
            <a:rPr lang="en-GB" sz="2400" b="1" dirty="0"/>
            <a:t>FOLLOW THE GESTALT PRINCIPLES</a:t>
          </a:r>
        </a:p>
      </dgm:t>
    </dgm:pt>
    <dgm:pt modelId="{2C1786F1-CA39-9240-9BC4-9B4645A77F39}" type="parTrans" cxnId="{1D20D011-5303-FB42-9C42-DCC19B3580AE}">
      <dgm:prSet/>
      <dgm:spPr/>
      <dgm:t>
        <a:bodyPr/>
        <a:lstStyle/>
        <a:p>
          <a:endParaRPr lang="en-GB" sz="2400"/>
        </a:p>
      </dgm:t>
    </dgm:pt>
    <dgm:pt modelId="{104603F6-2EEF-FF40-8F24-2264F4D9F4F0}" type="sibTrans" cxnId="{1D20D011-5303-FB42-9C42-DCC19B3580AE}">
      <dgm:prSet/>
      <dgm:spPr/>
      <dgm:t>
        <a:bodyPr/>
        <a:lstStyle/>
        <a:p>
          <a:endParaRPr lang="en-GB" sz="2400"/>
        </a:p>
      </dgm:t>
    </dgm:pt>
    <dgm:pt modelId="{7002A23C-4692-BA46-B38D-3CDBAFB9C377}" type="pres">
      <dgm:prSet presAssocID="{54F2F802-2849-5342-97C2-BD46691B8CDB}" presName="linearFlow" presStyleCnt="0">
        <dgm:presLayoutVars>
          <dgm:resizeHandles val="exact"/>
        </dgm:presLayoutVars>
      </dgm:prSet>
      <dgm:spPr/>
    </dgm:pt>
    <dgm:pt modelId="{57BB4E6C-7536-C541-AE35-442AB377D47A}" type="pres">
      <dgm:prSet presAssocID="{F78FF0E1-9A30-0A4D-A6FD-2025E60FE8C0}" presName="node" presStyleLbl="node1" presStyleIdx="0" presStyleCnt="3" custScaleX="235000" custLinFactNeighborX="6179" custLinFactNeighborY="-2821">
        <dgm:presLayoutVars>
          <dgm:bulletEnabled val="1"/>
        </dgm:presLayoutVars>
      </dgm:prSet>
      <dgm:spPr/>
    </dgm:pt>
    <dgm:pt modelId="{3A884F6A-F0CF-C84A-81DF-02F94288C268}" type="pres">
      <dgm:prSet presAssocID="{3AB1B521-537D-904E-B228-C263B59E1AF3}" presName="sibTrans" presStyleLbl="sibTrans2D1" presStyleIdx="0" presStyleCnt="2"/>
      <dgm:spPr/>
    </dgm:pt>
    <dgm:pt modelId="{3A4A1BE9-4F06-DD49-BEF4-A5B1597304F3}" type="pres">
      <dgm:prSet presAssocID="{3AB1B521-537D-904E-B228-C263B59E1AF3}" presName="connectorText" presStyleLbl="sibTrans2D1" presStyleIdx="0" presStyleCnt="2"/>
      <dgm:spPr/>
    </dgm:pt>
    <dgm:pt modelId="{EBE12094-002C-C546-87C0-14DF47C07E1B}" type="pres">
      <dgm:prSet presAssocID="{6C26342E-C255-444B-A140-A8B44BA1BB75}" presName="node" presStyleLbl="node1" presStyleIdx="1" presStyleCnt="3" custScaleX="235000">
        <dgm:presLayoutVars>
          <dgm:bulletEnabled val="1"/>
        </dgm:presLayoutVars>
      </dgm:prSet>
      <dgm:spPr/>
    </dgm:pt>
    <dgm:pt modelId="{594BE677-2567-464A-9284-65721F493C00}" type="pres">
      <dgm:prSet presAssocID="{BE474586-DBC3-4647-874F-E0F94AD0E00C}" presName="sibTrans" presStyleLbl="sibTrans2D1" presStyleIdx="1" presStyleCnt="2"/>
      <dgm:spPr/>
    </dgm:pt>
    <dgm:pt modelId="{65E84B57-F437-3E44-B948-D13E79CA4103}" type="pres">
      <dgm:prSet presAssocID="{BE474586-DBC3-4647-874F-E0F94AD0E00C}" presName="connectorText" presStyleLbl="sibTrans2D1" presStyleIdx="1" presStyleCnt="2"/>
      <dgm:spPr/>
    </dgm:pt>
    <dgm:pt modelId="{4F8827B7-68A3-2649-A518-2159F0074D71}" type="pres">
      <dgm:prSet presAssocID="{84267C56-ED6B-F24F-8A00-AF8C35E67FE3}" presName="node" presStyleLbl="node1" presStyleIdx="2" presStyleCnt="3" custScaleX="235000" custScaleY="154734">
        <dgm:presLayoutVars>
          <dgm:bulletEnabled val="1"/>
        </dgm:presLayoutVars>
      </dgm:prSet>
      <dgm:spPr/>
    </dgm:pt>
  </dgm:ptLst>
  <dgm:cxnLst>
    <dgm:cxn modelId="{09832204-3E0E-2D41-A17C-B77574225074}" type="presOf" srcId="{BE474586-DBC3-4647-874F-E0F94AD0E00C}" destId="{65E84B57-F437-3E44-B948-D13E79CA4103}" srcOrd="1" destOrd="0" presId="urn:microsoft.com/office/officeart/2005/8/layout/process2"/>
    <dgm:cxn modelId="{1D20D011-5303-FB42-9C42-DCC19B3580AE}" srcId="{54F2F802-2849-5342-97C2-BD46691B8CDB}" destId="{84267C56-ED6B-F24F-8A00-AF8C35E67FE3}" srcOrd="2" destOrd="0" parTransId="{2C1786F1-CA39-9240-9BC4-9B4645A77F39}" sibTransId="{104603F6-2EEF-FF40-8F24-2264F4D9F4F0}"/>
    <dgm:cxn modelId="{02F54B20-975C-DC40-84B3-DA905DF998D7}" type="presOf" srcId="{54F2F802-2849-5342-97C2-BD46691B8CDB}" destId="{7002A23C-4692-BA46-B38D-3CDBAFB9C377}" srcOrd="0" destOrd="0" presId="urn:microsoft.com/office/officeart/2005/8/layout/process2"/>
    <dgm:cxn modelId="{ED9E935C-C474-3740-9487-FA549047CF5F}" type="presOf" srcId="{6C26342E-C255-444B-A140-A8B44BA1BB75}" destId="{EBE12094-002C-C546-87C0-14DF47C07E1B}" srcOrd="0" destOrd="0" presId="urn:microsoft.com/office/officeart/2005/8/layout/process2"/>
    <dgm:cxn modelId="{95E86567-B10F-D041-88A7-50E2206F2655}" type="presOf" srcId="{BE474586-DBC3-4647-874F-E0F94AD0E00C}" destId="{594BE677-2567-464A-9284-65721F493C00}" srcOrd="0" destOrd="0" presId="urn:microsoft.com/office/officeart/2005/8/layout/process2"/>
    <dgm:cxn modelId="{22ADB886-2C59-B04E-B0BB-B509BEF19F33}" type="presOf" srcId="{84267C56-ED6B-F24F-8A00-AF8C35E67FE3}" destId="{4F8827B7-68A3-2649-A518-2159F0074D71}" srcOrd="0" destOrd="0" presId="urn:microsoft.com/office/officeart/2005/8/layout/process2"/>
    <dgm:cxn modelId="{CCF5D3B8-8A5C-0F4C-BD5C-BCEBCE9D6913}" type="presOf" srcId="{3AB1B521-537D-904E-B228-C263B59E1AF3}" destId="{3A884F6A-F0CF-C84A-81DF-02F94288C268}" srcOrd="0" destOrd="0" presId="urn:microsoft.com/office/officeart/2005/8/layout/process2"/>
    <dgm:cxn modelId="{759340B9-B04B-B04F-82DE-7151962EFD8B}" srcId="{54F2F802-2849-5342-97C2-BD46691B8CDB}" destId="{6C26342E-C255-444B-A140-A8B44BA1BB75}" srcOrd="1" destOrd="0" parTransId="{54E5133B-BCEE-234B-8149-E89872FA5D11}" sibTransId="{BE474586-DBC3-4647-874F-E0F94AD0E00C}"/>
    <dgm:cxn modelId="{D55225CD-C886-7F4E-B250-783FBC353831}" type="presOf" srcId="{F78FF0E1-9A30-0A4D-A6FD-2025E60FE8C0}" destId="{57BB4E6C-7536-C541-AE35-442AB377D47A}" srcOrd="0" destOrd="0" presId="urn:microsoft.com/office/officeart/2005/8/layout/process2"/>
    <dgm:cxn modelId="{0C887AEE-30B9-EC40-876A-844F25E3AF94}" type="presOf" srcId="{3AB1B521-537D-904E-B228-C263B59E1AF3}" destId="{3A4A1BE9-4F06-DD49-BEF4-A5B1597304F3}" srcOrd="1" destOrd="0" presId="urn:microsoft.com/office/officeart/2005/8/layout/process2"/>
    <dgm:cxn modelId="{C6178CF9-C11C-7347-B581-97F0FCB6240E}" srcId="{54F2F802-2849-5342-97C2-BD46691B8CDB}" destId="{F78FF0E1-9A30-0A4D-A6FD-2025E60FE8C0}" srcOrd="0" destOrd="0" parTransId="{D884BF9C-52D5-6548-899F-965F4FB508A2}" sibTransId="{3AB1B521-537D-904E-B228-C263B59E1AF3}"/>
    <dgm:cxn modelId="{BEEEA015-6630-E84D-A686-4EB64CBEF3E8}" type="presParOf" srcId="{7002A23C-4692-BA46-B38D-3CDBAFB9C377}" destId="{57BB4E6C-7536-C541-AE35-442AB377D47A}" srcOrd="0" destOrd="0" presId="urn:microsoft.com/office/officeart/2005/8/layout/process2"/>
    <dgm:cxn modelId="{FEA9658D-F184-274C-853A-6ECE202902B1}" type="presParOf" srcId="{7002A23C-4692-BA46-B38D-3CDBAFB9C377}" destId="{3A884F6A-F0CF-C84A-81DF-02F94288C268}" srcOrd="1" destOrd="0" presId="urn:microsoft.com/office/officeart/2005/8/layout/process2"/>
    <dgm:cxn modelId="{27F2AA67-7A1D-2B4D-B830-1CB4BE1747A6}" type="presParOf" srcId="{3A884F6A-F0CF-C84A-81DF-02F94288C268}" destId="{3A4A1BE9-4F06-DD49-BEF4-A5B1597304F3}" srcOrd="0" destOrd="0" presId="urn:microsoft.com/office/officeart/2005/8/layout/process2"/>
    <dgm:cxn modelId="{0899CD6D-89E0-7B45-95D5-4EB94AD8AACD}" type="presParOf" srcId="{7002A23C-4692-BA46-B38D-3CDBAFB9C377}" destId="{EBE12094-002C-C546-87C0-14DF47C07E1B}" srcOrd="2" destOrd="0" presId="urn:microsoft.com/office/officeart/2005/8/layout/process2"/>
    <dgm:cxn modelId="{BBD6A419-CEFF-A143-8268-FD51D1F0A0A0}" type="presParOf" srcId="{7002A23C-4692-BA46-B38D-3CDBAFB9C377}" destId="{594BE677-2567-464A-9284-65721F493C00}" srcOrd="3" destOrd="0" presId="urn:microsoft.com/office/officeart/2005/8/layout/process2"/>
    <dgm:cxn modelId="{40102817-54CE-B148-9620-CB85757C6CD0}" type="presParOf" srcId="{594BE677-2567-464A-9284-65721F493C00}" destId="{65E84B57-F437-3E44-B948-D13E79CA4103}" srcOrd="0" destOrd="0" presId="urn:microsoft.com/office/officeart/2005/8/layout/process2"/>
    <dgm:cxn modelId="{36F5E3AB-3423-9C4D-A6D4-78D0D9C7E4D6}" type="presParOf" srcId="{7002A23C-4692-BA46-B38D-3CDBAFB9C377}" destId="{4F8827B7-68A3-2649-A518-2159F0074D71}" srcOrd="4"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4F2F802-2849-5342-97C2-BD46691B8CDB}" type="doc">
      <dgm:prSet loTypeId="urn:microsoft.com/office/officeart/2005/8/layout/process2" loCatId="" qsTypeId="urn:microsoft.com/office/officeart/2005/8/quickstyle/simple1" qsCatId="simple" csTypeId="urn:microsoft.com/office/officeart/2005/8/colors/accent1_4" csCatId="accent1" phldr="1"/>
      <dgm:spPr/>
    </dgm:pt>
    <dgm:pt modelId="{F78FF0E1-9A30-0A4D-A6FD-2025E60FE8C0}">
      <dgm:prSet phldrT="[Text]" custT="1"/>
      <dgm:spPr/>
      <dgm:t>
        <a:bodyPr/>
        <a:lstStyle/>
        <a:p>
          <a:r>
            <a:rPr lang="en-GB" sz="2400" i="1" dirty="0"/>
            <a:t>Focus:</a:t>
          </a:r>
          <a:r>
            <a:rPr lang="en-GB" sz="2400" dirty="0"/>
            <a:t> </a:t>
          </a:r>
          <a:r>
            <a:rPr lang="en-GB" sz="2400" b="1" dirty="0"/>
            <a:t>EASY UNDERSTANDING CONTENT</a:t>
          </a:r>
          <a:endParaRPr lang="en-GB" sz="2400" dirty="0"/>
        </a:p>
      </dgm:t>
    </dgm:pt>
    <dgm:pt modelId="{D884BF9C-52D5-6548-899F-965F4FB508A2}" type="parTrans" cxnId="{C6178CF9-C11C-7347-B581-97F0FCB6240E}">
      <dgm:prSet/>
      <dgm:spPr/>
      <dgm:t>
        <a:bodyPr/>
        <a:lstStyle/>
        <a:p>
          <a:endParaRPr lang="en-GB" sz="2400"/>
        </a:p>
      </dgm:t>
    </dgm:pt>
    <dgm:pt modelId="{3AB1B521-537D-904E-B228-C263B59E1AF3}" type="sibTrans" cxnId="{C6178CF9-C11C-7347-B581-97F0FCB6240E}">
      <dgm:prSet custT="1"/>
      <dgm:spPr/>
      <dgm:t>
        <a:bodyPr/>
        <a:lstStyle/>
        <a:p>
          <a:endParaRPr lang="en-GB" sz="2400"/>
        </a:p>
      </dgm:t>
    </dgm:pt>
    <dgm:pt modelId="{6C26342E-C255-444B-A140-A8B44BA1BB75}">
      <dgm:prSet phldrT="[Text]" custT="1"/>
      <dgm:spPr/>
      <dgm:t>
        <a:bodyPr/>
        <a:lstStyle/>
        <a:p>
          <a:r>
            <a:rPr lang="en-GB" sz="2400" i="1" dirty="0"/>
            <a:t>Aim: </a:t>
          </a:r>
          <a:r>
            <a:rPr lang="en-GB" sz="2400" b="1" i="1" dirty="0"/>
            <a:t>USERS LEAVE THE WEBSITE SATISFIED WITH WHAT THEY HAVE LEARNT</a:t>
          </a:r>
          <a:endParaRPr lang="en-GB" sz="2400" b="1" dirty="0"/>
        </a:p>
      </dgm:t>
    </dgm:pt>
    <dgm:pt modelId="{54E5133B-BCEE-234B-8149-E89872FA5D11}" type="parTrans" cxnId="{759340B9-B04B-B04F-82DE-7151962EFD8B}">
      <dgm:prSet/>
      <dgm:spPr/>
      <dgm:t>
        <a:bodyPr/>
        <a:lstStyle/>
        <a:p>
          <a:endParaRPr lang="en-GB" sz="2400"/>
        </a:p>
      </dgm:t>
    </dgm:pt>
    <dgm:pt modelId="{BE474586-DBC3-4647-874F-E0F94AD0E00C}" type="sibTrans" cxnId="{759340B9-B04B-B04F-82DE-7151962EFD8B}">
      <dgm:prSet custT="1"/>
      <dgm:spPr/>
      <dgm:t>
        <a:bodyPr/>
        <a:lstStyle/>
        <a:p>
          <a:endParaRPr lang="en-GB" sz="2400"/>
        </a:p>
      </dgm:t>
    </dgm:pt>
    <dgm:pt modelId="{84267C56-ED6B-F24F-8A00-AF8C35E67FE3}">
      <dgm:prSet phldrT="[Text]" custT="1"/>
      <dgm:spPr/>
      <dgm:t>
        <a:bodyPr/>
        <a:lstStyle/>
        <a:p>
          <a:r>
            <a:rPr lang="en-GB" sz="2000" i="1" dirty="0"/>
            <a:t>Objective:</a:t>
          </a:r>
        </a:p>
        <a:p>
          <a:r>
            <a:rPr lang="en-GB" sz="2000" b="1" dirty="0"/>
            <a:t>PROVIDE QUIZZES, WORKSHEETS AND VIDEOS</a:t>
          </a:r>
        </a:p>
        <a:p>
          <a:r>
            <a:rPr lang="en-GB" sz="2000" b="1" dirty="0"/>
            <a:t>SOCIAL MEDIA PAGES FOR CONTACT SUPPORT</a:t>
          </a:r>
        </a:p>
        <a:p>
          <a:r>
            <a:rPr lang="en-GB" sz="2000" b="1" dirty="0"/>
            <a:t>TEXT + IMAGES FOR CONTENT TO HELP VISUALISE THE PROBLEM</a:t>
          </a:r>
        </a:p>
      </dgm:t>
    </dgm:pt>
    <dgm:pt modelId="{2C1786F1-CA39-9240-9BC4-9B4645A77F39}" type="parTrans" cxnId="{1D20D011-5303-FB42-9C42-DCC19B3580AE}">
      <dgm:prSet/>
      <dgm:spPr/>
      <dgm:t>
        <a:bodyPr/>
        <a:lstStyle/>
        <a:p>
          <a:endParaRPr lang="en-GB" sz="2400"/>
        </a:p>
      </dgm:t>
    </dgm:pt>
    <dgm:pt modelId="{104603F6-2EEF-FF40-8F24-2264F4D9F4F0}" type="sibTrans" cxnId="{1D20D011-5303-FB42-9C42-DCC19B3580AE}">
      <dgm:prSet/>
      <dgm:spPr/>
      <dgm:t>
        <a:bodyPr/>
        <a:lstStyle/>
        <a:p>
          <a:endParaRPr lang="en-GB" sz="2400"/>
        </a:p>
      </dgm:t>
    </dgm:pt>
    <dgm:pt modelId="{7002A23C-4692-BA46-B38D-3CDBAFB9C377}" type="pres">
      <dgm:prSet presAssocID="{54F2F802-2849-5342-97C2-BD46691B8CDB}" presName="linearFlow" presStyleCnt="0">
        <dgm:presLayoutVars>
          <dgm:resizeHandles val="exact"/>
        </dgm:presLayoutVars>
      </dgm:prSet>
      <dgm:spPr/>
    </dgm:pt>
    <dgm:pt modelId="{57BB4E6C-7536-C541-AE35-442AB377D47A}" type="pres">
      <dgm:prSet presAssocID="{F78FF0E1-9A30-0A4D-A6FD-2025E60FE8C0}" presName="node" presStyleLbl="node1" presStyleIdx="0" presStyleCnt="3" custScaleX="235000" custLinFactX="-24223" custLinFactNeighborX="-100000" custLinFactNeighborY="-6231">
        <dgm:presLayoutVars>
          <dgm:bulletEnabled val="1"/>
        </dgm:presLayoutVars>
      </dgm:prSet>
      <dgm:spPr/>
    </dgm:pt>
    <dgm:pt modelId="{3A884F6A-F0CF-C84A-81DF-02F94288C268}" type="pres">
      <dgm:prSet presAssocID="{3AB1B521-537D-904E-B228-C263B59E1AF3}" presName="sibTrans" presStyleLbl="sibTrans2D1" presStyleIdx="0" presStyleCnt="2"/>
      <dgm:spPr/>
    </dgm:pt>
    <dgm:pt modelId="{3A4A1BE9-4F06-DD49-BEF4-A5B1597304F3}" type="pres">
      <dgm:prSet presAssocID="{3AB1B521-537D-904E-B228-C263B59E1AF3}" presName="connectorText" presStyleLbl="sibTrans2D1" presStyleIdx="0" presStyleCnt="2"/>
      <dgm:spPr/>
    </dgm:pt>
    <dgm:pt modelId="{EBE12094-002C-C546-87C0-14DF47C07E1B}" type="pres">
      <dgm:prSet presAssocID="{6C26342E-C255-444B-A140-A8B44BA1BB75}" presName="node" presStyleLbl="node1" presStyleIdx="1" presStyleCnt="3" custScaleX="235000">
        <dgm:presLayoutVars>
          <dgm:bulletEnabled val="1"/>
        </dgm:presLayoutVars>
      </dgm:prSet>
      <dgm:spPr/>
    </dgm:pt>
    <dgm:pt modelId="{594BE677-2567-464A-9284-65721F493C00}" type="pres">
      <dgm:prSet presAssocID="{BE474586-DBC3-4647-874F-E0F94AD0E00C}" presName="sibTrans" presStyleLbl="sibTrans2D1" presStyleIdx="1" presStyleCnt="2"/>
      <dgm:spPr/>
    </dgm:pt>
    <dgm:pt modelId="{65E84B57-F437-3E44-B948-D13E79CA4103}" type="pres">
      <dgm:prSet presAssocID="{BE474586-DBC3-4647-874F-E0F94AD0E00C}" presName="connectorText" presStyleLbl="sibTrans2D1" presStyleIdx="1" presStyleCnt="2"/>
      <dgm:spPr/>
    </dgm:pt>
    <dgm:pt modelId="{4F8827B7-68A3-2649-A518-2159F0074D71}" type="pres">
      <dgm:prSet presAssocID="{84267C56-ED6B-F24F-8A00-AF8C35E67FE3}" presName="node" presStyleLbl="node1" presStyleIdx="2" presStyleCnt="3" custScaleX="235000" custScaleY="150133">
        <dgm:presLayoutVars>
          <dgm:bulletEnabled val="1"/>
        </dgm:presLayoutVars>
      </dgm:prSet>
      <dgm:spPr/>
    </dgm:pt>
  </dgm:ptLst>
  <dgm:cxnLst>
    <dgm:cxn modelId="{09832204-3E0E-2D41-A17C-B77574225074}" type="presOf" srcId="{BE474586-DBC3-4647-874F-E0F94AD0E00C}" destId="{65E84B57-F437-3E44-B948-D13E79CA4103}" srcOrd="1" destOrd="0" presId="urn:microsoft.com/office/officeart/2005/8/layout/process2"/>
    <dgm:cxn modelId="{1D20D011-5303-FB42-9C42-DCC19B3580AE}" srcId="{54F2F802-2849-5342-97C2-BD46691B8CDB}" destId="{84267C56-ED6B-F24F-8A00-AF8C35E67FE3}" srcOrd="2" destOrd="0" parTransId="{2C1786F1-CA39-9240-9BC4-9B4645A77F39}" sibTransId="{104603F6-2EEF-FF40-8F24-2264F4D9F4F0}"/>
    <dgm:cxn modelId="{02F54B20-975C-DC40-84B3-DA905DF998D7}" type="presOf" srcId="{54F2F802-2849-5342-97C2-BD46691B8CDB}" destId="{7002A23C-4692-BA46-B38D-3CDBAFB9C377}" srcOrd="0" destOrd="0" presId="urn:microsoft.com/office/officeart/2005/8/layout/process2"/>
    <dgm:cxn modelId="{ED9E935C-C474-3740-9487-FA549047CF5F}" type="presOf" srcId="{6C26342E-C255-444B-A140-A8B44BA1BB75}" destId="{EBE12094-002C-C546-87C0-14DF47C07E1B}" srcOrd="0" destOrd="0" presId="urn:microsoft.com/office/officeart/2005/8/layout/process2"/>
    <dgm:cxn modelId="{95E86567-B10F-D041-88A7-50E2206F2655}" type="presOf" srcId="{BE474586-DBC3-4647-874F-E0F94AD0E00C}" destId="{594BE677-2567-464A-9284-65721F493C00}" srcOrd="0" destOrd="0" presId="urn:microsoft.com/office/officeart/2005/8/layout/process2"/>
    <dgm:cxn modelId="{22ADB886-2C59-B04E-B0BB-B509BEF19F33}" type="presOf" srcId="{84267C56-ED6B-F24F-8A00-AF8C35E67FE3}" destId="{4F8827B7-68A3-2649-A518-2159F0074D71}" srcOrd="0" destOrd="0" presId="urn:microsoft.com/office/officeart/2005/8/layout/process2"/>
    <dgm:cxn modelId="{CCF5D3B8-8A5C-0F4C-BD5C-BCEBCE9D6913}" type="presOf" srcId="{3AB1B521-537D-904E-B228-C263B59E1AF3}" destId="{3A884F6A-F0CF-C84A-81DF-02F94288C268}" srcOrd="0" destOrd="0" presId="urn:microsoft.com/office/officeart/2005/8/layout/process2"/>
    <dgm:cxn modelId="{759340B9-B04B-B04F-82DE-7151962EFD8B}" srcId="{54F2F802-2849-5342-97C2-BD46691B8CDB}" destId="{6C26342E-C255-444B-A140-A8B44BA1BB75}" srcOrd="1" destOrd="0" parTransId="{54E5133B-BCEE-234B-8149-E89872FA5D11}" sibTransId="{BE474586-DBC3-4647-874F-E0F94AD0E00C}"/>
    <dgm:cxn modelId="{D55225CD-C886-7F4E-B250-783FBC353831}" type="presOf" srcId="{F78FF0E1-9A30-0A4D-A6FD-2025E60FE8C0}" destId="{57BB4E6C-7536-C541-AE35-442AB377D47A}" srcOrd="0" destOrd="0" presId="urn:microsoft.com/office/officeart/2005/8/layout/process2"/>
    <dgm:cxn modelId="{0C887AEE-30B9-EC40-876A-844F25E3AF94}" type="presOf" srcId="{3AB1B521-537D-904E-B228-C263B59E1AF3}" destId="{3A4A1BE9-4F06-DD49-BEF4-A5B1597304F3}" srcOrd="1" destOrd="0" presId="urn:microsoft.com/office/officeart/2005/8/layout/process2"/>
    <dgm:cxn modelId="{C6178CF9-C11C-7347-B581-97F0FCB6240E}" srcId="{54F2F802-2849-5342-97C2-BD46691B8CDB}" destId="{F78FF0E1-9A30-0A4D-A6FD-2025E60FE8C0}" srcOrd="0" destOrd="0" parTransId="{D884BF9C-52D5-6548-899F-965F4FB508A2}" sibTransId="{3AB1B521-537D-904E-B228-C263B59E1AF3}"/>
    <dgm:cxn modelId="{BEEEA015-6630-E84D-A686-4EB64CBEF3E8}" type="presParOf" srcId="{7002A23C-4692-BA46-B38D-3CDBAFB9C377}" destId="{57BB4E6C-7536-C541-AE35-442AB377D47A}" srcOrd="0" destOrd="0" presId="urn:microsoft.com/office/officeart/2005/8/layout/process2"/>
    <dgm:cxn modelId="{FEA9658D-F184-274C-853A-6ECE202902B1}" type="presParOf" srcId="{7002A23C-4692-BA46-B38D-3CDBAFB9C377}" destId="{3A884F6A-F0CF-C84A-81DF-02F94288C268}" srcOrd="1" destOrd="0" presId="urn:microsoft.com/office/officeart/2005/8/layout/process2"/>
    <dgm:cxn modelId="{27F2AA67-7A1D-2B4D-B830-1CB4BE1747A6}" type="presParOf" srcId="{3A884F6A-F0CF-C84A-81DF-02F94288C268}" destId="{3A4A1BE9-4F06-DD49-BEF4-A5B1597304F3}" srcOrd="0" destOrd="0" presId="urn:microsoft.com/office/officeart/2005/8/layout/process2"/>
    <dgm:cxn modelId="{0899CD6D-89E0-7B45-95D5-4EB94AD8AACD}" type="presParOf" srcId="{7002A23C-4692-BA46-B38D-3CDBAFB9C377}" destId="{EBE12094-002C-C546-87C0-14DF47C07E1B}" srcOrd="2" destOrd="0" presId="urn:microsoft.com/office/officeart/2005/8/layout/process2"/>
    <dgm:cxn modelId="{BBD6A419-CEFF-A143-8268-FD51D1F0A0A0}" type="presParOf" srcId="{7002A23C-4692-BA46-B38D-3CDBAFB9C377}" destId="{594BE677-2567-464A-9284-65721F493C00}" srcOrd="3" destOrd="0" presId="urn:microsoft.com/office/officeart/2005/8/layout/process2"/>
    <dgm:cxn modelId="{40102817-54CE-B148-9620-CB85757C6CD0}" type="presParOf" srcId="{594BE677-2567-464A-9284-65721F493C00}" destId="{65E84B57-F437-3E44-B948-D13E79CA4103}" srcOrd="0" destOrd="0" presId="urn:microsoft.com/office/officeart/2005/8/layout/process2"/>
    <dgm:cxn modelId="{36F5E3AB-3423-9C4D-A6D4-78D0D9C7E4D6}" type="presParOf" srcId="{7002A23C-4692-BA46-B38D-3CDBAFB9C377}" destId="{4F8827B7-68A3-2649-A518-2159F0074D71}" srcOrd="4" destOrd="0" presId="urn:microsoft.com/office/officeart/2005/8/layout/process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2CA5D30-9A4D-41DE-9D2A-7D97A28818BF}" type="doc">
      <dgm:prSet loTypeId="urn:microsoft.com/office/officeart/2005/8/layout/hChevron3" loCatId="process" qsTypeId="urn:microsoft.com/office/officeart/2005/8/quickstyle/simple1" qsCatId="simple" csTypeId="urn:microsoft.com/office/officeart/2005/8/colors/accent1_3" csCatId="accent1" phldr="1"/>
      <dgm:spPr/>
    </dgm:pt>
    <dgm:pt modelId="{7BD256DC-1BF4-492B-A923-F6703D5DD4BC}">
      <dgm:prSet phldrT="[Text]" custT="1"/>
      <dgm:spPr/>
      <dgm:t>
        <a:bodyPr/>
        <a:lstStyle/>
        <a:p>
          <a:r>
            <a:rPr lang="en-GB" sz="2000" i="1" dirty="0"/>
            <a:t>Research </a:t>
          </a:r>
        </a:p>
      </dgm:t>
    </dgm:pt>
    <dgm:pt modelId="{115C1C2D-7AA4-4060-8B3B-A2D2080DEA81}" type="parTrans" cxnId="{0D145D56-C0D6-4FF3-AF5E-AFB765D6A3F2}">
      <dgm:prSet/>
      <dgm:spPr/>
      <dgm:t>
        <a:bodyPr/>
        <a:lstStyle/>
        <a:p>
          <a:endParaRPr lang="en-GB"/>
        </a:p>
      </dgm:t>
    </dgm:pt>
    <dgm:pt modelId="{32065540-35D5-4156-B1B4-6190F69D0A9C}" type="sibTrans" cxnId="{0D145D56-C0D6-4FF3-AF5E-AFB765D6A3F2}">
      <dgm:prSet/>
      <dgm:spPr/>
      <dgm:t>
        <a:bodyPr/>
        <a:lstStyle/>
        <a:p>
          <a:endParaRPr lang="en-GB"/>
        </a:p>
      </dgm:t>
    </dgm:pt>
    <dgm:pt modelId="{1660FC81-C2E5-4F7B-9E30-D5808A87481A}">
      <dgm:prSet phldrT="[Text]" custT="1"/>
      <dgm:spPr/>
      <dgm:t>
        <a:bodyPr/>
        <a:lstStyle/>
        <a:p>
          <a:r>
            <a:rPr lang="en-GB" sz="2000" i="1" dirty="0"/>
            <a:t>Report + Survey</a:t>
          </a:r>
        </a:p>
      </dgm:t>
    </dgm:pt>
    <dgm:pt modelId="{078529A8-0F6B-4816-A2A4-49548F9E3667}" type="parTrans" cxnId="{B625A6C6-C12E-496B-BB92-C85D9C2FBCDC}">
      <dgm:prSet/>
      <dgm:spPr/>
      <dgm:t>
        <a:bodyPr/>
        <a:lstStyle/>
        <a:p>
          <a:endParaRPr lang="en-GB"/>
        </a:p>
      </dgm:t>
    </dgm:pt>
    <dgm:pt modelId="{60A7D9EC-2962-4D67-8F99-955627FC80BC}" type="sibTrans" cxnId="{B625A6C6-C12E-496B-BB92-C85D9C2FBCDC}">
      <dgm:prSet/>
      <dgm:spPr/>
      <dgm:t>
        <a:bodyPr/>
        <a:lstStyle/>
        <a:p>
          <a:endParaRPr lang="en-GB"/>
        </a:p>
      </dgm:t>
    </dgm:pt>
    <dgm:pt modelId="{8D0C5E41-FE9C-4E0D-9AE9-915CBE969250}">
      <dgm:prSet custT="1"/>
      <dgm:spPr/>
      <dgm:t>
        <a:bodyPr/>
        <a:lstStyle/>
        <a:p>
          <a:r>
            <a:rPr lang="en-GB" sz="2000" i="1" dirty="0"/>
            <a:t>Design </a:t>
          </a:r>
          <a:endParaRPr lang="en-GB" sz="2000" dirty="0"/>
        </a:p>
      </dgm:t>
    </dgm:pt>
    <dgm:pt modelId="{A189EC5D-CBA0-404C-9DD5-8B72D3C6C734}" type="parTrans" cxnId="{BBFAEDEF-CDF4-4465-ACA5-CFEAE7319BD9}">
      <dgm:prSet/>
      <dgm:spPr/>
      <dgm:t>
        <a:bodyPr/>
        <a:lstStyle/>
        <a:p>
          <a:endParaRPr lang="en-GB"/>
        </a:p>
      </dgm:t>
    </dgm:pt>
    <dgm:pt modelId="{3AAC96D1-B584-43BB-A5AB-CCFB39AFD9AC}" type="sibTrans" cxnId="{BBFAEDEF-CDF4-4465-ACA5-CFEAE7319BD9}">
      <dgm:prSet/>
      <dgm:spPr/>
      <dgm:t>
        <a:bodyPr/>
        <a:lstStyle/>
        <a:p>
          <a:endParaRPr lang="en-GB"/>
        </a:p>
      </dgm:t>
    </dgm:pt>
    <dgm:pt modelId="{32BD71CC-1D4D-4D2A-A27B-1ACACD5610E1}">
      <dgm:prSet custT="1"/>
      <dgm:spPr/>
      <dgm:t>
        <a:bodyPr/>
        <a:lstStyle/>
        <a:p>
          <a:r>
            <a:rPr lang="en-GB" sz="2000" i="1" dirty="0"/>
            <a:t>Implement</a:t>
          </a:r>
          <a:endParaRPr lang="en-GB" sz="2000" dirty="0"/>
        </a:p>
      </dgm:t>
    </dgm:pt>
    <dgm:pt modelId="{3E7A1F4C-550D-4568-9012-97BA45F91683}" type="parTrans" cxnId="{A5E0BEA6-03D4-439C-A1C1-385DF7188E46}">
      <dgm:prSet/>
      <dgm:spPr/>
      <dgm:t>
        <a:bodyPr/>
        <a:lstStyle/>
        <a:p>
          <a:endParaRPr lang="en-GB"/>
        </a:p>
      </dgm:t>
    </dgm:pt>
    <dgm:pt modelId="{293059A8-D239-4FB2-B543-DFE389C45A18}" type="sibTrans" cxnId="{A5E0BEA6-03D4-439C-A1C1-385DF7188E46}">
      <dgm:prSet/>
      <dgm:spPr/>
      <dgm:t>
        <a:bodyPr/>
        <a:lstStyle/>
        <a:p>
          <a:endParaRPr lang="en-GB"/>
        </a:p>
      </dgm:t>
    </dgm:pt>
    <dgm:pt modelId="{47C9B442-07A4-4162-B1B5-D4B045630272}">
      <dgm:prSet custT="1"/>
      <dgm:spPr/>
      <dgm:t>
        <a:bodyPr/>
        <a:lstStyle/>
        <a:p>
          <a:r>
            <a:rPr lang="en-GB" sz="2000" i="1" dirty="0"/>
            <a:t>Test</a:t>
          </a:r>
          <a:endParaRPr lang="en-GB" sz="2000" dirty="0"/>
        </a:p>
      </dgm:t>
    </dgm:pt>
    <dgm:pt modelId="{40E3CB97-CBFB-4C25-9018-24CEDAC131BF}" type="parTrans" cxnId="{B1B2BB9D-026A-4C5B-9B7C-A52A2404292A}">
      <dgm:prSet/>
      <dgm:spPr/>
      <dgm:t>
        <a:bodyPr/>
        <a:lstStyle/>
        <a:p>
          <a:endParaRPr lang="en-GB"/>
        </a:p>
      </dgm:t>
    </dgm:pt>
    <dgm:pt modelId="{47D9910C-BE7C-421D-ABFB-9B5A40B264A8}" type="sibTrans" cxnId="{B1B2BB9D-026A-4C5B-9B7C-A52A2404292A}">
      <dgm:prSet/>
      <dgm:spPr/>
      <dgm:t>
        <a:bodyPr/>
        <a:lstStyle/>
        <a:p>
          <a:endParaRPr lang="en-GB"/>
        </a:p>
      </dgm:t>
    </dgm:pt>
    <dgm:pt modelId="{97AD4A3A-E0B3-0B4E-838F-D3E99C884009}">
      <dgm:prSet phldrT="[Text]"/>
      <dgm:spPr/>
      <dgm:t>
        <a:bodyPr/>
        <a:lstStyle/>
        <a:p>
          <a:r>
            <a:rPr lang="en-GB" i="1" dirty="0"/>
            <a:t>Presentation</a:t>
          </a:r>
        </a:p>
      </dgm:t>
    </dgm:pt>
    <dgm:pt modelId="{9AA5204C-B513-9E40-A5FE-CE6945DEE300}" type="parTrans" cxnId="{E1DC26A5-7B5F-C445-B8C5-53782DAAF862}">
      <dgm:prSet/>
      <dgm:spPr/>
      <dgm:t>
        <a:bodyPr/>
        <a:lstStyle/>
        <a:p>
          <a:endParaRPr lang="en-GB"/>
        </a:p>
      </dgm:t>
    </dgm:pt>
    <dgm:pt modelId="{471C491A-4EBC-B74F-9C12-F11BFA024C13}" type="sibTrans" cxnId="{E1DC26A5-7B5F-C445-B8C5-53782DAAF862}">
      <dgm:prSet/>
      <dgm:spPr/>
      <dgm:t>
        <a:bodyPr/>
        <a:lstStyle/>
        <a:p>
          <a:endParaRPr lang="en-GB"/>
        </a:p>
      </dgm:t>
    </dgm:pt>
    <dgm:pt modelId="{4F1307A5-3522-2849-9321-CE026D741275}" type="pres">
      <dgm:prSet presAssocID="{52CA5D30-9A4D-41DE-9D2A-7D97A28818BF}" presName="Name0" presStyleCnt="0">
        <dgm:presLayoutVars>
          <dgm:dir/>
          <dgm:resizeHandles val="exact"/>
        </dgm:presLayoutVars>
      </dgm:prSet>
      <dgm:spPr/>
    </dgm:pt>
    <dgm:pt modelId="{B9826C18-140C-1846-82AB-C61C54CB077C}" type="pres">
      <dgm:prSet presAssocID="{7BD256DC-1BF4-492B-A923-F6703D5DD4BC}" presName="parTxOnly" presStyleLbl="node1" presStyleIdx="0" presStyleCnt="6" custScaleX="88552" custScaleY="145939">
        <dgm:presLayoutVars>
          <dgm:bulletEnabled val="1"/>
        </dgm:presLayoutVars>
      </dgm:prSet>
      <dgm:spPr/>
    </dgm:pt>
    <dgm:pt modelId="{A787BE52-F77E-D147-9F06-B724CC00F9BE}" type="pres">
      <dgm:prSet presAssocID="{32065540-35D5-4156-B1B4-6190F69D0A9C}" presName="parSpace" presStyleCnt="0"/>
      <dgm:spPr/>
    </dgm:pt>
    <dgm:pt modelId="{5EB98B8D-B5CF-BC4B-8342-C0AD14B7B951}" type="pres">
      <dgm:prSet presAssocID="{8D0C5E41-FE9C-4E0D-9AE9-915CBE969250}" presName="parTxOnly" presStyleLbl="node1" presStyleIdx="1" presStyleCnt="6" custScaleX="104543" custScaleY="145939">
        <dgm:presLayoutVars>
          <dgm:bulletEnabled val="1"/>
        </dgm:presLayoutVars>
      </dgm:prSet>
      <dgm:spPr/>
    </dgm:pt>
    <dgm:pt modelId="{B64DE7ED-A47A-5A44-B229-A42AD888AF1C}" type="pres">
      <dgm:prSet presAssocID="{3AAC96D1-B584-43BB-A5AB-CCFB39AFD9AC}" presName="parSpace" presStyleCnt="0"/>
      <dgm:spPr/>
    </dgm:pt>
    <dgm:pt modelId="{D98496AA-5527-034E-8BB5-AD923D6D9DC2}" type="pres">
      <dgm:prSet presAssocID="{32BD71CC-1D4D-4D2A-A27B-1ACACD5610E1}" presName="parTxOnly" presStyleLbl="node1" presStyleIdx="2" presStyleCnt="6" custScaleX="122736" custScaleY="145939">
        <dgm:presLayoutVars>
          <dgm:bulletEnabled val="1"/>
        </dgm:presLayoutVars>
      </dgm:prSet>
      <dgm:spPr/>
    </dgm:pt>
    <dgm:pt modelId="{7EFF338D-02D7-7943-A3B1-96B3895AB2EC}" type="pres">
      <dgm:prSet presAssocID="{293059A8-D239-4FB2-B543-DFE389C45A18}" presName="parSpace" presStyleCnt="0"/>
      <dgm:spPr/>
    </dgm:pt>
    <dgm:pt modelId="{E73C9C49-02DF-DD41-A6BF-98BB5C7A6675}" type="pres">
      <dgm:prSet presAssocID="{47C9B442-07A4-4162-B1B5-D4B045630272}" presName="parTxOnly" presStyleLbl="node1" presStyleIdx="3" presStyleCnt="6" custScaleX="91958" custScaleY="145939">
        <dgm:presLayoutVars>
          <dgm:bulletEnabled val="1"/>
        </dgm:presLayoutVars>
      </dgm:prSet>
      <dgm:spPr/>
    </dgm:pt>
    <dgm:pt modelId="{1C418156-2915-3D49-B10D-5F0C5BB79B02}" type="pres">
      <dgm:prSet presAssocID="{47D9910C-BE7C-421D-ABFB-9B5A40B264A8}" presName="parSpace" presStyleCnt="0"/>
      <dgm:spPr/>
    </dgm:pt>
    <dgm:pt modelId="{0D071148-89ED-FC46-83EA-7C1FC1C95F99}" type="pres">
      <dgm:prSet presAssocID="{1660FC81-C2E5-4F7B-9E30-D5808A87481A}" presName="parTxOnly" presStyleLbl="node1" presStyleIdx="4" presStyleCnt="6" custScaleX="112916" custScaleY="145939">
        <dgm:presLayoutVars>
          <dgm:bulletEnabled val="1"/>
        </dgm:presLayoutVars>
      </dgm:prSet>
      <dgm:spPr/>
    </dgm:pt>
    <dgm:pt modelId="{51AA553A-866E-6E47-9291-791A85C4BA9D}" type="pres">
      <dgm:prSet presAssocID="{60A7D9EC-2962-4D67-8F99-955627FC80BC}" presName="parSpace" presStyleCnt="0"/>
      <dgm:spPr/>
    </dgm:pt>
    <dgm:pt modelId="{E128BFF3-19F9-D848-872A-C02CD41761F8}" type="pres">
      <dgm:prSet presAssocID="{97AD4A3A-E0B3-0B4E-838F-D3E99C884009}" presName="parTxOnly" presStyleLbl="node1" presStyleIdx="5" presStyleCnt="6" custScaleX="112916" custScaleY="145939">
        <dgm:presLayoutVars>
          <dgm:bulletEnabled val="1"/>
        </dgm:presLayoutVars>
      </dgm:prSet>
      <dgm:spPr/>
    </dgm:pt>
  </dgm:ptLst>
  <dgm:cxnLst>
    <dgm:cxn modelId="{1445A82B-2BB6-3547-AF38-F2D077BECBE9}" type="presOf" srcId="{47C9B442-07A4-4162-B1B5-D4B045630272}" destId="{E73C9C49-02DF-DD41-A6BF-98BB5C7A6675}" srcOrd="0" destOrd="0" presId="urn:microsoft.com/office/officeart/2005/8/layout/hChevron3"/>
    <dgm:cxn modelId="{0E4BA742-62B4-B746-BE05-B1FAA0EE9004}" type="presOf" srcId="{52CA5D30-9A4D-41DE-9D2A-7D97A28818BF}" destId="{4F1307A5-3522-2849-9321-CE026D741275}" srcOrd="0" destOrd="0" presId="urn:microsoft.com/office/officeart/2005/8/layout/hChevron3"/>
    <dgm:cxn modelId="{0D145D56-C0D6-4FF3-AF5E-AFB765D6A3F2}" srcId="{52CA5D30-9A4D-41DE-9D2A-7D97A28818BF}" destId="{7BD256DC-1BF4-492B-A923-F6703D5DD4BC}" srcOrd="0" destOrd="0" parTransId="{115C1C2D-7AA4-4060-8B3B-A2D2080DEA81}" sibTransId="{32065540-35D5-4156-B1B4-6190F69D0A9C}"/>
    <dgm:cxn modelId="{D9085F60-4754-FD44-807A-7964FD891BF5}" type="presOf" srcId="{32BD71CC-1D4D-4D2A-A27B-1ACACD5610E1}" destId="{D98496AA-5527-034E-8BB5-AD923D6D9DC2}" srcOrd="0" destOrd="0" presId="urn:microsoft.com/office/officeart/2005/8/layout/hChevron3"/>
    <dgm:cxn modelId="{0AF22F90-F2D0-B34D-89B3-17BAF435A580}" type="presOf" srcId="{1660FC81-C2E5-4F7B-9E30-D5808A87481A}" destId="{0D071148-89ED-FC46-83EA-7C1FC1C95F99}" srcOrd="0" destOrd="0" presId="urn:microsoft.com/office/officeart/2005/8/layout/hChevron3"/>
    <dgm:cxn modelId="{B1B2BB9D-026A-4C5B-9B7C-A52A2404292A}" srcId="{52CA5D30-9A4D-41DE-9D2A-7D97A28818BF}" destId="{47C9B442-07A4-4162-B1B5-D4B045630272}" srcOrd="3" destOrd="0" parTransId="{40E3CB97-CBFB-4C25-9018-24CEDAC131BF}" sibTransId="{47D9910C-BE7C-421D-ABFB-9B5A40B264A8}"/>
    <dgm:cxn modelId="{E1DC26A5-7B5F-C445-B8C5-53782DAAF862}" srcId="{52CA5D30-9A4D-41DE-9D2A-7D97A28818BF}" destId="{97AD4A3A-E0B3-0B4E-838F-D3E99C884009}" srcOrd="5" destOrd="0" parTransId="{9AA5204C-B513-9E40-A5FE-CE6945DEE300}" sibTransId="{471C491A-4EBC-B74F-9C12-F11BFA024C13}"/>
    <dgm:cxn modelId="{3DA581A6-2976-4647-BBFD-69E3256E5DE5}" type="presOf" srcId="{8D0C5E41-FE9C-4E0D-9AE9-915CBE969250}" destId="{5EB98B8D-B5CF-BC4B-8342-C0AD14B7B951}" srcOrd="0" destOrd="0" presId="urn:microsoft.com/office/officeart/2005/8/layout/hChevron3"/>
    <dgm:cxn modelId="{A5E0BEA6-03D4-439C-A1C1-385DF7188E46}" srcId="{52CA5D30-9A4D-41DE-9D2A-7D97A28818BF}" destId="{32BD71CC-1D4D-4D2A-A27B-1ACACD5610E1}" srcOrd="2" destOrd="0" parTransId="{3E7A1F4C-550D-4568-9012-97BA45F91683}" sibTransId="{293059A8-D239-4FB2-B543-DFE389C45A18}"/>
    <dgm:cxn modelId="{3ED3AAAC-A6EA-794A-B54E-1E9BDC112DDB}" type="presOf" srcId="{97AD4A3A-E0B3-0B4E-838F-D3E99C884009}" destId="{E128BFF3-19F9-D848-872A-C02CD41761F8}" srcOrd="0" destOrd="0" presId="urn:microsoft.com/office/officeart/2005/8/layout/hChevron3"/>
    <dgm:cxn modelId="{B625A6C6-C12E-496B-BB92-C85D9C2FBCDC}" srcId="{52CA5D30-9A4D-41DE-9D2A-7D97A28818BF}" destId="{1660FC81-C2E5-4F7B-9E30-D5808A87481A}" srcOrd="4" destOrd="0" parTransId="{078529A8-0F6B-4816-A2A4-49548F9E3667}" sibTransId="{60A7D9EC-2962-4D67-8F99-955627FC80BC}"/>
    <dgm:cxn modelId="{BBFAEDEF-CDF4-4465-ACA5-CFEAE7319BD9}" srcId="{52CA5D30-9A4D-41DE-9D2A-7D97A28818BF}" destId="{8D0C5E41-FE9C-4E0D-9AE9-915CBE969250}" srcOrd="1" destOrd="0" parTransId="{A189EC5D-CBA0-404C-9DD5-8B72D3C6C734}" sibTransId="{3AAC96D1-B584-43BB-A5AB-CCFB39AFD9AC}"/>
    <dgm:cxn modelId="{3CA0C8F4-91A1-3243-BCA4-1B6AD5934978}" type="presOf" srcId="{7BD256DC-1BF4-492B-A923-F6703D5DD4BC}" destId="{B9826C18-140C-1846-82AB-C61C54CB077C}" srcOrd="0" destOrd="0" presId="urn:microsoft.com/office/officeart/2005/8/layout/hChevron3"/>
    <dgm:cxn modelId="{F8CD78AD-E2A0-0E44-9430-F5F99ADF5904}" type="presParOf" srcId="{4F1307A5-3522-2849-9321-CE026D741275}" destId="{B9826C18-140C-1846-82AB-C61C54CB077C}" srcOrd="0" destOrd="0" presId="urn:microsoft.com/office/officeart/2005/8/layout/hChevron3"/>
    <dgm:cxn modelId="{7614836E-31FA-D340-B870-79D4E3EA5C89}" type="presParOf" srcId="{4F1307A5-3522-2849-9321-CE026D741275}" destId="{A787BE52-F77E-D147-9F06-B724CC00F9BE}" srcOrd="1" destOrd="0" presId="urn:microsoft.com/office/officeart/2005/8/layout/hChevron3"/>
    <dgm:cxn modelId="{B66C4A9C-6249-7A4C-9E25-3B7727E304D9}" type="presParOf" srcId="{4F1307A5-3522-2849-9321-CE026D741275}" destId="{5EB98B8D-B5CF-BC4B-8342-C0AD14B7B951}" srcOrd="2" destOrd="0" presId="urn:microsoft.com/office/officeart/2005/8/layout/hChevron3"/>
    <dgm:cxn modelId="{1A9D1DBC-C2A7-994D-8118-7F5211A997EA}" type="presParOf" srcId="{4F1307A5-3522-2849-9321-CE026D741275}" destId="{B64DE7ED-A47A-5A44-B229-A42AD888AF1C}" srcOrd="3" destOrd="0" presId="urn:microsoft.com/office/officeart/2005/8/layout/hChevron3"/>
    <dgm:cxn modelId="{C6F72CD1-A7B5-EB40-865C-2E4879758679}" type="presParOf" srcId="{4F1307A5-3522-2849-9321-CE026D741275}" destId="{D98496AA-5527-034E-8BB5-AD923D6D9DC2}" srcOrd="4" destOrd="0" presId="urn:microsoft.com/office/officeart/2005/8/layout/hChevron3"/>
    <dgm:cxn modelId="{BF1E7329-9350-204B-921B-B1D0AF67D17E}" type="presParOf" srcId="{4F1307A5-3522-2849-9321-CE026D741275}" destId="{7EFF338D-02D7-7943-A3B1-96B3895AB2EC}" srcOrd="5" destOrd="0" presId="urn:microsoft.com/office/officeart/2005/8/layout/hChevron3"/>
    <dgm:cxn modelId="{16FBEBAF-8246-3841-BB73-CF2517CA0953}" type="presParOf" srcId="{4F1307A5-3522-2849-9321-CE026D741275}" destId="{E73C9C49-02DF-DD41-A6BF-98BB5C7A6675}" srcOrd="6" destOrd="0" presId="urn:microsoft.com/office/officeart/2005/8/layout/hChevron3"/>
    <dgm:cxn modelId="{EAF2E3DC-83F6-794C-8C72-53380053440B}" type="presParOf" srcId="{4F1307A5-3522-2849-9321-CE026D741275}" destId="{1C418156-2915-3D49-B10D-5F0C5BB79B02}" srcOrd="7" destOrd="0" presId="urn:microsoft.com/office/officeart/2005/8/layout/hChevron3"/>
    <dgm:cxn modelId="{2DF31804-1AE3-F44B-A14E-8764F60BFAB2}" type="presParOf" srcId="{4F1307A5-3522-2849-9321-CE026D741275}" destId="{0D071148-89ED-FC46-83EA-7C1FC1C95F99}" srcOrd="8" destOrd="0" presId="urn:microsoft.com/office/officeart/2005/8/layout/hChevron3"/>
    <dgm:cxn modelId="{CC5A0E2B-2CD9-9F4C-9146-BA35FF7842B6}" type="presParOf" srcId="{4F1307A5-3522-2849-9321-CE026D741275}" destId="{51AA553A-866E-6E47-9291-791A85C4BA9D}" srcOrd="9" destOrd="0" presId="urn:microsoft.com/office/officeart/2005/8/layout/hChevron3"/>
    <dgm:cxn modelId="{8AA3EE04-E091-354F-A6F7-8620DCE98207}" type="presParOf" srcId="{4F1307A5-3522-2849-9321-CE026D741275}" destId="{E128BFF3-19F9-D848-872A-C02CD41761F8}" srcOrd="10"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BB4E6C-7536-C541-AE35-442AB377D47A}">
      <dsp:nvSpPr>
        <dsp:cNvPr id="0" name=""/>
        <dsp:cNvSpPr/>
      </dsp:nvSpPr>
      <dsp:spPr>
        <a:xfrm>
          <a:off x="0" y="0"/>
          <a:ext cx="5439507" cy="1189462"/>
        </a:xfrm>
        <a:prstGeom prst="roundRect">
          <a:avLst>
            <a:gd name="adj" fmla="val 10000"/>
          </a:avLst>
        </a:prstGeom>
        <a:solidFill>
          <a:schemeClr val="accent1">
            <a:shade val="50000"/>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i="1" kern="1200" dirty="0"/>
            <a:t>Focus:</a:t>
          </a:r>
          <a:r>
            <a:rPr lang="en-GB" sz="2400" kern="1200" dirty="0"/>
            <a:t> </a:t>
          </a:r>
          <a:r>
            <a:rPr lang="en-GB" sz="2400" b="1" kern="1200" dirty="0"/>
            <a:t>APPEARANCE OF THE WEBSITE</a:t>
          </a:r>
          <a:endParaRPr lang="en-GB" sz="2400" kern="1200" dirty="0"/>
        </a:p>
      </dsp:txBody>
      <dsp:txXfrm>
        <a:off x="34838" y="34838"/>
        <a:ext cx="5369831" cy="1119786"/>
      </dsp:txXfrm>
    </dsp:sp>
    <dsp:sp modelId="{3A884F6A-F0CF-C84A-81DF-02F94288C268}">
      <dsp:nvSpPr>
        <dsp:cNvPr id="0" name=""/>
        <dsp:cNvSpPr/>
      </dsp:nvSpPr>
      <dsp:spPr>
        <a:xfrm rot="5400000">
          <a:off x="2494896" y="1221643"/>
          <a:ext cx="449714" cy="535258"/>
        </a:xfrm>
        <a:prstGeom prst="rightArrow">
          <a:avLst>
            <a:gd name="adj1" fmla="val 60000"/>
            <a:gd name="adj2" fmla="val 50000"/>
          </a:avLst>
        </a:prstGeom>
        <a:solidFill>
          <a:schemeClr val="accent1">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GB" sz="2400" kern="1200"/>
        </a:p>
      </dsp:txBody>
      <dsp:txXfrm rot="-5400000">
        <a:off x="2559176" y="1264415"/>
        <a:ext cx="321154" cy="314800"/>
      </dsp:txXfrm>
    </dsp:sp>
    <dsp:sp modelId="{EBE12094-002C-C546-87C0-14DF47C07E1B}">
      <dsp:nvSpPr>
        <dsp:cNvPr id="0" name=""/>
        <dsp:cNvSpPr/>
      </dsp:nvSpPr>
      <dsp:spPr>
        <a:xfrm>
          <a:off x="0" y="1789082"/>
          <a:ext cx="5439507" cy="1189462"/>
        </a:xfrm>
        <a:prstGeom prst="roundRect">
          <a:avLst>
            <a:gd name="adj" fmla="val 10000"/>
          </a:avLst>
        </a:prstGeom>
        <a:solidFill>
          <a:schemeClr val="accent1">
            <a:shade val="50000"/>
            <a:hueOff val="-367073"/>
            <a:satOff val="6670"/>
            <a:lumOff val="28914"/>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i="1" kern="1200" dirty="0"/>
            <a:t>Aim: </a:t>
          </a:r>
          <a:r>
            <a:rPr lang="en-GB" sz="2400" b="1" i="1" kern="1200" dirty="0"/>
            <a:t>MAKE SURE USERS WHO VISIT THE WEBSITE ARE ATTRACTED TO IT</a:t>
          </a:r>
          <a:endParaRPr lang="en-GB" sz="2400" b="1" kern="1200" dirty="0"/>
        </a:p>
      </dsp:txBody>
      <dsp:txXfrm>
        <a:off x="34838" y="1823920"/>
        <a:ext cx="5369831" cy="1119786"/>
      </dsp:txXfrm>
    </dsp:sp>
    <dsp:sp modelId="{594BE677-2567-464A-9284-65721F493C00}">
      <dsp:nvSpPr>
        <dsp:cNvPr id="0" name=""/>
        <dsp:cNvSpPr/>
      </dsp:nvSpPr>
      <dsp:spPr>
        <a:xfrm rot="5400000">
          <a:off x="2496729" y="3008281"/>
          <a:ext cx="446048" cy="535258"/>
        </a:xfrm>
        <a:prstGeom prst="rightArrow">
          <a:avLst>
            <a:gd name="adj1" fmla="val 60000"/>
            <a:gd name="adj2" fmla="val 50000"/>
          </a:avLst>
        </a:prstGeom>
        <a:solidFill>
          <a:schemeClr val="accent1">
            <a:shade val="90000"/>
            <a:hueOff val="-574393"/>
            <a:satOff val="1564"/>
            <a:lumOff val="32339"/>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GB" sz="2400" kern="1200"/>
        </a:p>
      </dsp:txBody>
      <dsp:txXfrm rot="-5400000">
        <a:off x="2559176" y="3052886"/>
        <a:ext cx="321154" cy="312234"/>
      </dsp:txXfrm>
    </dsp:sp>
    <dsp:sp modelId="{4F8827B7-68A3-2649-A518-2159F0074D71}">
      <dsp:nvSpPr>
        <dsp:cNvPr id="0" name=""/>
        <dsp:cNvSpPr/>
      </dsp:nvSpPr>
      <dsp:spPr>
        <a:xfrm>
          <a:off x="0" y="3573275"/>
          <a:ext cx="5439507" cy="1840502"/>
        </a:xfrm>
        <a:prstGeom prst="roundRect">
          <a:avLst>
            <a:gd name="adj" fmla="val 10000"/>
          </a:avLst>
        </a:prstGeom>
        <a:solidFill>
          <a:schemeClr val="accent1">
            <a:shade val="50000"/>
            <a:hueOff val="-367073"/>
            <a:satOff val="6670"/>
            <a:lumOff val="28914"/>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i="1" kern="1200" dirty="0"/>
            <a:t>Objective:</a:t>
          </a:r>
          <a:r>
            <a:rPr lang="en-GB" sz="2400" kern="1200" dirty="0"/>
            <a:t> </a:t>
          </a:r>
        </a:p>
        <a:p>
          <a:pPr marL="0" lvl="0" indent="0" algn="ctr" defTabSz="1066800">
            <a:lnSpc>
              <a:spcPct val="90000"/>
            </a:lnSpc>
            <a:spcBef>
              <a:spcPct val="0"/>
            </a:spcBef>
            <a:spcAft>
              <a:spcPct val="35000"/>
            </a:spcAft>
            <a:buNone/>
          </a:pPr>
          <a:r>
            <a:rPr lang="en-GB" sz="2400" b="1" kern="1200" dirty="0"/>
            <a:t>PROFESSINAL LOOKING PAGE</a:t>
          </a:r>
        </a:p>
        <a:p>
          <a:pPr marL="0" lvl="0" indent="0" algn="ctr" defTabSz="1066800">
            <a:lnSpc>
              <a:spcPct val="90000"/>
            </a:lnSpc>
            <a:spcBef>
              <a:spcPct val="0"/>
            </a:spcBef>
            <a:spcAft>
              <a:spcPct val="35000"/>
            </a:spcAft>
            <a:buNone/>
          </a:pPr>
          <a:r>
            <a:rPr lang="en-GB" sz="2400" b="1" kern="1200" dirty="0"/>
            <a:t>FOLLOW MODERN DESIGN TRENDS</a:t>
          </a:r>
        </a:p>
        <a:p>
          <a:pPr marL="0" lvl="0" indent="0" algn="ctr" defTabSz="1066800">
            <a:lnSpc>
              <a:spcPct val="90000"/>
            </a:lnSpc>
            <a:spcBef>
              <a:spcPct val="0"/>
            </a:spcBef>
            <a:spcAft>
              <a:spcPct val="35000"/>
            </a:spcAft>
            <a:buNone/>
          </a:pPr>
          <a:r>
            <a:rPr lang="en-GB" sz="2400" b="1" kern="1200" dirty="0"/>
            <a:t>FOLLOW THE GESTALT PRINCIPLES</a:t>
          </a:r>
        </a:p>
      </dsp:txBody>
      <dsp:txXfrm>
        <a:off x="53906" y="3627181"/>
        <a:ext cx="5331695" cy="173269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BB4E6C-7536-C541-AE35-442AB377D47A}">
      <dsp:nvSpPr>
        <dsp:cNvPr id="0" name=""/>
        <dsp:cNvSpPr/>
      </dsp:nvSpPr>
      <dsp:spPr>
        <a:xfrm>
          <a:off x="0" y="0"/>
          <a:ext cx="5439507" cy="1201356"/>
        </a:xfrm>
        <a:prstGeom prst="roundRect">
          <a:avLst>
            <a:gd name="adj" fmla="val 10000"/>
          </a:avLst>
        </a:prstGeom>
        <a:solidFill>
          <a:schemeClr val="accent1">
            <a:shade val="50000"/>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i="1" kern="1200" dirty="0"/>
            <a:t>Focus:</a:t>
          </a:r>
          <a:r>
            <a:rPr lang="en-GB" sz="2400" kern="1200" dirty="0"/>
            <a:t> </a:t>
          </a:r>
          <a:r>
            <a:rPr lang="en-GB" sz="2400" b="1" kern="1200" dirty="0"/>
            <a:t>EASY UNDERSTANDING CONTENT</a:t>
          </a:r>
          <a:endParaRPr lang="en-GB" sz="2400" kern="1200" dirty="0"/>
        </a:p>
      </dsp:txBody>
      <dsp:txXfrm>
        <a:off x="35187" y="35187"/>
        <a:ext cx="5369133" cy="1130982"/>
      </dsp:txXfrm>
    </dsp:sp>
    <dsp:sp modelId="{3A884F6A-F0CF-C84A-81DF-02F94288C268}">
      <dsp:nvSpPr>
        <dsp:cNvPr id="0" name=""/>
        <dsp:cNvSpPr/>
      </dsp:nvSpPr>
      <dsp:spPr>
        <a:xfrm rot="5400000">
          <a:off x="2492443" y="1234131"/>
          <a:ext cx="454619" cy="540610"/>
        </a:xfrm>
        <a:prstGeom prst="rightArrow">
          <a:avLst>
            <a:gd name="adj1" fmla="val 60000"/>
            <a:gd name="adj2" fmla="val 50000"/>
          </a:avLst>
        </a:prstGeom>
        <a:solidFill>
          <a:schemeClr val="accent1">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GB" sz="2400" kern="1200"/>
        </a:p>
      </dsp:txBody>
      <dsp:txXfrm rot="-5400000">
        <a:off x="2557570" y="1277126"/>
        <a:ext cx="324366" cy="318233"/>
      </dsp:txXfrm>
    </dsp:sp>
    <dsp:sp modelId="{EBE12094-002C-C546-87C0-14DF47C07E1B}">
      <dsp:nvSpPr>
        <dsp:cNvPr id="0" name=""/>
        <dsp:cNvSpPr/>
      </dsp:nvSpPr>
      <dsp:spPr>
        <a:xfrm>
          <a:off x="0" y="1807516"/>
          <a:ext cx="5439507" cy="1201356"/>
        </a:xfrm>
        <a:prstGeom prst="roundRect">
          <a:avLst>
            <a:gd name="adj" fmla="val 10000"/>
          </a:avLst>
        </a:prstGeom>
        <a:solidFill>
          <a:schemeClr val="accent1">
            <a:shade val="50000"/>
            <a:hueOff val="-367073"/>
            <a:satOff val="6670"/>
            <a:lumOff val="28914"/>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i="1" kern="1200" dirty="0"/>
            <a:t>Aim: </a:t>
          </a:r>
          <a:r>
            <a:rPr lang="en-GB" sz="2400" b="1" i="1" kern="1200" dirty="0"/>
            <a:t>USERS LEAVE THE WEBSITE SATISFIED WITH WHAT THEY HAVE LEARNT</a:t>
          </a:r>
          <a:endParaRPr lang="en-GB" sz="2400" b="1" kern="1200" dirty="0"/>
        </a:p>
      </dsp:txBody>
      <dsp:txXfrm>
        <a:off x="35187" y="1842703"/>
        <a:ext cx="5369133" cy="1130982"/>
      </dsp:txXfrm>
    </dsp:sp>
    <dsp:sp modelId="{594BE677-2567-464A-9284-65721F493C00}">
      <dsp:nvSpPr>
        <dsp:cNvPr id="0" name=""/>
        <dsp:cNvSpPr/>
      </dsp:nvSpPr>
      <dsp:spPr>
        <a:xfrm rot="5400000">
          <a:off x="2494499" y="3038907"/>
          <a:ext cx="450508" cy="540610"/>
        </a:xfrm>
        <a:prstGeom prst="rightArrow">
          <a:avLst>
            <a:gd name="adj1" fmla="val 60000"/>
            <a:gd name="adj2" fmla="val 50000"/>
          </a:avLst>
        </a:prstGeom>
        <a:solidFill>
          <a:schemeClr val="accent1">
            <a:shade val="90000"/>
            <a:hueOff val="-574393"/>
            <a:satOff val="1564"/>
            <a:lumOff val="32339"/>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GB" sz="2400" kern="1200"/>
        </a:p>
      </dsp:txBody>
      <dsp:txXfrm rot="-5400000">
        <a:off x="2557570" y="3083958"/>
        <a:ext cx="324366" cy="315356"/>
      </dsp:txXfrm>
    </dsp:sp>
    <dsp:sp modelId="{4F8827B7-68A3-2649-A518-2159F0074D71}">
      <dsp:nvSpPr>
        <dsp:cNvPr id="0" name=""/>
        <dsp:cNvSpPr/>
      </dsp:nvSpPr>
      <dsp:spPr>
        <a:xfrm>
          <a:off x="0" y="3609552"/>
          <a:ext cx="5439507" cy="1803633"/>
        </a:xfrm>
        <a:prstGeom prst="roundRect">
          <a:avLst>
            <a:gd name="adj" fmla="val 10000"/>
          </a:avLst>
        </a:prstGeom>
        <a:solidFill>
          <a:schemeClr val="accent1">
            <a:shade val="50000"/>
            <a:hueOff val="-367073"/>
            <a:satOff val="6670"/>
            <a:lumOff val="28914"/>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i="1" kern="1200" dirty="0"/>
            <a:t>Objective:</a:t>
          </a:r>
        </a:p>
        <a:p>
          <a:pPr marL="0" lvl="0" indent="0" algn="ctr" defTabSz="889000">
            <a:lnSpc>
              <a:spcPct val="90000"/>
            </a:lnSpc>
            <a:spcBef>
              <a:spcPct val="0"/>
            </a:spcBef>
            <a:spcAft>
              <a:spcPct val="35000"/>
            </a:spcAft>
            <a:buNone/>
          </a:pPr>
          <a:r>
            <a:rPr lang="en-GB" sz="2000" b="1" kern="1200" dirty="0"/>
            <a:t>PROVIDE QUIZZES, WORKSHEETS AND VIDEOS</a:t>
          </a:r>
        </a:p>
        <a:p>
          <a:pPr marL="0" lvl="0" indent="0" algn="ctr" defTabSz="889000">
            <a:lnSpc>
              <a:spcPct val="90000"/>
            </a:lnSpc>
            <a:spcBef>
              <a:spcPct val="0"/>
            </a:spcBef>
            <a:spcAft>
              <a:spcPct val="35000"/>
            </a:spcAft>
            <a:buNone/>
          </a:pPr>
          <a:r>
            <a:rPr lang="en-GB" sz="2000" b="1" kern="1200" dirty="0"/>
            <a:t>SOCIAL MEDIA PAGES FOR CONTACT SUPPORT</a:t>
          </a:r>
        </a:p>
        <a:p>
          <a:pPr marL="0" lvl="0" indent="0" algn="ctr" defTabSz="889000">
            <a:lnSpc>
              <a:spcPct val="90000"/>
            </a:lnSpc>
            <a:spcBef>
              <a:spcPct val="0"/>
            </a:spcBef>
            <a:spcAft>
              <a:spcPct val="35000"/>
            </a:spcAft>
            <a:buNone/>
          </a:pPr>
          <a:r>
            <a:rPr lang="en-GB" sz="2000" b="1" kern="1200" dirty="0"/>
            <a:t>TEXT + IMAGES FOR CONTENT TO HELP VISUALISE THE PROBLEM</a:t>
          </a:r>
        </a:p>
      </dsp:txBody>
      <dsp:txXfrm>
        <a:off x="52827" y="3662379"/>
        <a:ext cx="5333853" cy="169797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826C18-140C-1846-82AB-C61C54CB077C}">
      <dsp:nvSpPr>
        <dsp:cNvPr id="0" name=""/>
        <dsp:cNvSpPr/>
      </dsp:nvSpPr>
      <dsp:spPr>
        <a:xfrm>
          <a:off x="4291" y="558631"/>
          <a:ext cx="1864349" cy="1229023"/>
        </a:xfrm>
        <a:prstGeom prst="homePlate">
          <a:avLst/>
        </a:prstGeom>
        <a:solidFill>
          <a:schemeClr val="accent1">
            <a:shade val="80000"/>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26670" bIns="53340" numCol="1" spcCol="1270" anchor="ctr" anchorCtr="0">
          <a:noAutofit/>
        </a:bodyPr>
        <a:lstStyle/>
        <a:p>
          <a:pPr marL="0" lvl="0" indent="0" algn="ctr" defTabSz="889000">
            <a:lnSpc>
              <a:spcPct val="90000"/>
            </a:lnSpc>
            <a:spcBef>
              <a:spcPct val="0"/>
            </a:spcBef>
            <a:spcAft>
              <a:spcPct val="35000"/>
            </a:spcAft>
            <a:buNone/>
          </a:pPr>
          <a:r>
            <a:rPr lang="en-GB" sz="2000" i="1" kern="1200" dirty="0"/>
            <a:t>Research </a:t>
          </a:r>
        </a:p>
      </dsp:txBody>
      <dsp:txXfrm>
        <a:off x="4291" y="558631"/>
        <a:ext cx="1557093" cy="1229023"/>
      </dsp:txXfrm>
    </dsp:sp>
    <dsp:sp modelId="{5EB98B8D-B5CF-BC4B-8342-C0AD14B7B951}">
      <dsp:nvSpPr>
        <dsp:cNvPr id="0" name=""/>
        <dsp:cNvSpPr/>
      </dsp:nvSpPr>
      <dsp:spPr>
        <a:xfrm>
          <a:off x="1447566" y="558631"/>
          <a:ext cx="2201019" cy="1229023"/>
        </a:xfrm>
        <a:prstGeom prst="chevron">
          <a:avLst/>
        </a:prstGeom>
        <a:solidFill>
          <a:schemeClr val="accent1">
            <a:shade val="80000"/>
            <a:hueOff val="-92016"/>
            <a:satOff val="2268"/>
            <a:lumOff val="5476"/>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marL="0" lvl="0" indent="0" algn="ctr" defTabSz="889000">
            <a:lnSpc>
              <a:spcPct val="90000"/>
            </a:lnSpc>
            <a:spcBef>
              <a:spcPct val="0"/>
            </a:spcBef>
            <a:spcAft>
              <a:spcPct val="35000"/>
            </a:spcAft>
            <a:buNone/>
          </a:pPr>
          <a:r>
            <a:rPr lang="en-GB" sz="2000" i="1" kern="1200" dirty="0"/>
            <a:t>Design </a:t>
          </a:r>
          <a:endParaRPr lang="en-GB" sz="2000" kern="1200" dirty="0"/>
        </a:p>
      </dsp:txBody>
      <dsp:txXfrm>
        <a:off x="2062078" y="558631"/>
        <a:ext cx="971996" cy="1229023"/>
      </dsp:txXfrm>
    </dsp:sp>
    <dsp:sp modelId="{D98496AA-5527-034E-8BB5-AD923D6D9DC2}">
      <dsp:nvSpPr>
        <dsp:cNvPr id="0" name=""/>
        <dsp:cNvSpPr/>
      </dsp:nvSpPr>
      <dsp:spPr>
        <a:xfrm>
          <a:off x="3227511" y="558631"/>
          <a:ext cx="2584049" cy="1229023"/>
        </a:xfrm>
        <a:prstGeom prst="chevron">
          <a:avLst/>
        </a:prstGeom>
        <a:solidFill>
          <a:schemeClr val="accent1">
            <a:shade val="80000"/>
            <a:hueOff val="-184032"/>
            <a:satOff val="4535"/>
            <a:lumOff val="10952"/>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marL="0" lvl="0" indent="0" algn="ctr" defTabSz="889000">
            <a:lnSpc>
              <a:spcPct val="90000"/>
            </a:lnSpc>
            <a:spcBef>
              <a:spcPct val="0"/>
            </a:spcBef>
            <a:spcAft>
              <a:spcPct val="35000"/>
            </a:spcAft>
            <a:buNone/>
          </a:pPr>
          <a:r>
            <a:rPr lang="en-GB" sz="2000" i="1" kern="1200" dirty="0"/>
            <a:t>Implement</a:t>
          </a:r>
          <a:endParaRPr lang="en-GB" sz="2000" kern="1200" dirty="0"/>
        </a:p>
      </dsp:txBody>
      <dsp:txXfrm>
        <a:off x="3842023" y="558631"/>
        <a:ext cx="1355026" cy="1229023"/>
      </dsp:txXfrm>
    </dsp:sp>
    <dsp:sp modelId="{E73C9C49-02DF-DD41-A6BF-98BB5C7A6675}">
      <dsp:nvSpPr>
        <dsp:cNvPr id="0" name=""/>
        <dsp:cNvSpPr/>
      </dsp:nvSpPr>
      <dsp:spPr>
        <a:xfrm>
          <a:off x="5390486" y="558631"/>
          <a:ext cx="1936058" cy="1229023"/>
        </a:xfrm>
        <a:prstGeom prst="chevron">
          <a:avLst/>
        </a:prstGeom>
        <a:solidFill>
          <a:schemeClr val="accent1">
            <a:shade val="80000"/>
            <a:hueOff val="-276049"/>
            <a:satOff val="6803"/>
            <a:lumOff val="16427"/>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marL="0" lvl="0" indent="0" algn="ctr" defTabSz="889000">
            <a:lnSpc>
              <a:spcPct val="90000"/>
            </a:lnSpc>
            <a:spcBef>
              <a:spcPct val="0"/>
            </a:spcBef>
            <a:spcAft>
              <a:spcPct val="35000"/>
            </a:spcAft>
            <a:buNone/>
          </a:pPr>
          <a:r>
            <a:rPr lang="en-GB" sz="2000" i="1" kern="1200" dirty="0"/>
            <a:t>Test</a:t>
          </a:r>
          <a:endParaRPr lang="en-GB" sz="2000" kern="1200" dirty="0"/>
        </a:p>
      </dsp:txBody>
      <dsp:txXfrm>
        <a:off x="6004998" y="558631"/>
        <a:ext cx="707035" cy="1229023"/>
      </dsp:txXfrm>
    </dsp:sp>
    <dsp:sp modelId="{0D071148-89ED-FC46-83EA-7C1FC1C95F99}">
      <dsp:nvSpPr>
        <dsp:cNvPr id="0" name=""/>
        <dsp:cNvSpPr/>
      </dsp:nvSpPr>
      <dsp:spPr>
        <a:xfrm>
          <a:off x="6905469" y="558631"/>
          <a:ext cx="2377301" cy="1229023"/>
        </a:xfrm>
        <a:prstGeom prst="chevron">
          <a:avLst/>
        </a:prstGeom>
        <a:solidFill>
          <a:schemeClr val="accent1">
            <a:shade val="80000"/>
            <a:hueOff val="-368065"/>
            <a:satOff val="9070"/>
            <a:lumOff val="21903"/>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marL="0" lvl="0" indent="0" algn="ctr" defTabSz="889000">
            <a:lnSpc>
              <a:spcPct val="90000"/>
            </a:lnSpc>
            <a:spcBef>
              <a:spcPct val="0"/>
            </a:spcBef>
            <a:spcAft>
              <a:spcPct val="35000"/>
            </a:spcAft>
            <a:buNone/>
          </a:pPr>
          <a:r>
            <a:rPr lang="en-GB" sz="2000" i="1" kern="1200" dirty="0"/>
            <a:t>Report + Survey</a:t>
          </a:r>
        </a:p>
      </dsp:txBody>
      <dsp:txXfrm>
        <a:off x="7519981" y="558631"/>
        <a:ext cx="1148278" cy="1229023"/>
      </dsp:txXfrm>
    </dsp:sp>
    <dsp:sp modelId="{E128BFF3-19F9-D848-872A-C02CD41761F8}">
      <dsp:nvSpPr>
        <dsp:cNvPr id="0" name=""/>
        <dsp:cNvSpPr/>
      </dsp:nvSpPr>
      <dsp:spPr>
        <a:xfrm>
          <a:off x="8861697" y="558631"/>
          <a:ext cx="2377301" cy="1229023"/>
        </a:xfrm>
        <a:prstGeom prst="chevron">
          <a:avLst/>
        </a:prstGeom>
        <a:solidFill>
          <a:schemeClr val="accent1">
            <a:shade val="80000"/>
            <a:hueOff val="-460081"/>
            <a:satOff val="11338"/>
            <a:lumOff val="27379"/>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40005" rIns="20003" bIns="40005" numCol="1" spcCol="1270" anchor="ctr" anchorCtr="0">
          <a:noAutofit/>
        </a:bodyPr>
        <a:lstStyle/>
        <a:p>
          <a:pPr marL="0" lvl="0" indent="0" algn="ctr" defTabSz="666750">
            <a:lnSpc>
              <a:spcPct val="90000"/>
            </a:lnSpc>
            <a:spcBef>
              <a:spcPct val="0"/>
            </a:spcBef>
            <a:spcAft>
              <a:spcPct val="35000"/>
            </a:spcAft>
            <a:buNone/>
          </a:pPr>
          <a:r>
            <a:rPr lang="en-GB" sz="1500" i="1" kern="1200" dirty="0"/>
            <a:t>Presentation</a:t>
          </a:r>
        </a:p>
      </dsp:txBody>
      <dsp:txXfrm>
        <a:off x="9476209" y="558631"/>
        <a:ext cx="1148278" cy="1229023"/>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B1BB47-CF46-A240-B521-0E4C39D9B983}" type="datetimeFigureOut">
              <a:rPr lang="en-US" smtClean="0"/>
              <a:t>5/26/20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53DBCD-B6B1-C64E-BB50-DA07FAFC29E9}" type="slidenum">
              <a:rPr lang="en-US" smtClean="0"/>
              <a:t>‹#›</a:t>
            </a:fld>
            <a:endParaRPr lang="en-US"/>
          </a:p>
        </p:txBody>
      </p:sp>
    </p:spTree>
    <p:extLst>
      <p:ext uri="{BB962C8B-B14F-4D97-AF65-F5344CB8AC3E}">
        <p14:creationId xmlns:p14="http://schemas.microsoft.com/office/powerpoint/2010/main" val="14873269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[1] The Telegraph. (2012). Parents spend £6bn a year on private tuition. Available: </a:t>
            </a:r>
            <a:endParaRPr lang="en-GB" dirty="0"/>
          </a:p>
          <a:p>
            <a:r>
              <a:rPr lang="en-GB" sz="1200" kern="1200" dirty="0">
                <a:solidFill>
                  <a:schemeClr val="tx1"/>
                </a:solidFill>
                <a:effectLst/>
                <a:latin typeface="+mn-lt"/>
                <a:ea typeface="+mn-ea"/>
                <a:cs typeface="+mn-cs"/>
              </a:rPr>
              <a:t>https://</a:t>
            </a:r>
            <a:r>
              <a:rPr lang="en-GB" sz="1200" kern="1200" dirty="0" err="1">
                <a:solidFill>
                  <a:schemeClr val="tx1"/>
                </a:solidFill>
                <a:effectLst/>
                <a:latin typeface="+mn-lt"/>
                <a:ea typeface="+mn-ea"/>
                <a:cs typeface="+mn-cs"/>
              </a:rPr>
              <a:t>www.telegraph.co.uk</a:t>
            </a:r>
            <a:r>
              <a:rPr lang="en-GB" sz="1200" kern="1200" dirty="0">
                <a:solidFill>
                  <a:schemeClr val="tx1"/>
                </a:solidFill>
                <a:effectLst/>
                <a:latin typeface="+mn-lt"/>
                <a:ea typeface="+mn-ea"/>
                <a:cs typeface="+mn-cs"/>
              </a:rPr>
              <a:t>/finance/</a:t>
            </a:r>
            <a:r>
              <a:rPr lang="en-GB" sz="1200" kern="1200" dirty="0" err="1">
                <a:solidFill>
                  <a:schemeClr val="tx1"/>
                </a:solidFill>
                <a:effectLst/>
                <a:latin typeface="+mn-lt"/>
                <a:ea typeface="+mn-ea"/>
                <a:cs typeface="+mn-cs"/>
              </a:rPr>
              <a:t>personalfinance</a:t>
            </a:r>
            <a:r>
              <a:rPr lang="en-GB" sz="1200" kern="1200" dirty="0">
                <a:solidFill>
                  <a:schemeClr val="tx1"/>
                </a:solidFill>
                <a:effectLst/>
                <a:latin typeface="+mn-lt"/>
                <a:ea typeface="+mn-ea"/>
                <a:cs typeface="+mn-cs"/>
              </a:rPr>
              <a:t>/9651689/Parents-spend-6bn-a- year-on-private-</a:t>
            </a:r>
            <a:r>
              <a:rPr lang="en-GB" sz="1200" kern="1200" dirty="0" err="1">
                <a:solidFill>
                  <a:schemeClr val="tx1"/>
                </a:solidFill>
                <a:effectLst/>
                <a:latin typeface="+mn-lt"/>
                <a:ea typeface="+mn-ea"/>
                <a:cs typeface="+mn-cs"/>
              </a:rPr>
              <a:t>tuition.html</a:t>
            </a:r>
            <a:r>
              <a:rPr lang="en-GB" sz="1200" kern="1200" dirty="0">
                <a:solidFill>
                  <a:schemeClr val="tx1"/>
                </a:solidFill>
                <a:effectLst/>
                <a:latin typeface="+mn-lt"/>
                <a:ea typeface="+mn-ea"/>
                <a:cs typeface="+mn-cs"/>
              </a:rPr>
              <a:t>. </a:t>
            </a:r>
            <a:endParaRPr lang="en-GB" dirty="0"/>
          </a:p>
          <a:p>
            <a:r>
              <a:rPr lang="en-GB" sz="1200" kern="1200" dirty="0">
                <a:solidFill>
                  <a:schemeClr val="tx1"/>
                </a:solidFill>
                <a:effectLst/>
                <a:latin typeface="+mn-lt"/>
                <a:ea typeface="+mn-ea"/>
                <a:cs typeface="+mn-cs"/>
              </a:rPr>
              <a:t>[2] The Washington Post. (2014). Teacher spends two days as a student and is shocked at what she learns. Available: https://</a:t>
            </a:r>
            <a:r>
              <a:rPr lang="en-GB" sz="1200" kern="1200" dirty="0" err="1">
                <a:solidFill>
                  <a:schemeClr val="tx1"/>
                </a:solidFill>
                <a:effectLst/>
                <a:latin typeface="+mn-lt"/>
                <a:ea typeface="+mn-ea"/>
                <a:cs typeface="+mn-cs"/>
              </a:rPr>
              <a:t>www.washingtonpost.com</a:t>
            </a:r>
            <a:r>
              <a:rPr lang="en-GB" sz="1200" kern="1200" dirty="0">
                <a:solidFill>
                  <a:schemeClr val="tx1"/>
                </a:solidFill>
                <a:effectLst/>
                <a:latin typeface="+mn-lt"/>
                <a:ea typeface="+mn-ea"/>
                <a:cs typeface="+mn-cs"/>
              </a:rPr>
              <a:t>/news/answer-sheet/</a:t>
            </a:r>
            <a:r>
              <a:rPr lang="en-GB" sz="1200" kern="1200" dirty="0" err="1">
                <a:solidFill>
                  <a:schemeClr val="tx1"/>
                </a:solidFill>
                <a:effectLst/>
                <a:latin typeface="+mn-lt"/>
                <a:ea typeface="+mn-ea"/>
                <a:cs typeface="+mn-cs"/>
              </a:rPr>
              <a:t>wp</a:t>
            </a:r>
            <a:r>
              <a:rPr lang="en-GB" sz="1200" kern="1200" dirty="0">
                <a:solidFill>
                  <a:schemeClr val="tx1"/>
                </a:solidFill>
                <a:effectLst/>
                <a:latin typeface="+mn-lt"/>
                <a:ea typeface="+mn-ea"/>
                <a:cs typeface="+mn-cs"/>
              </a:rPr>
              <a:t>/2014/10/24/teacher- </a:t>
            </a:r>
            <a:endParaRPr lang="en-GB" dirty="0"/>
          </a:p>
          <a:p>
            <a:r>
              <a:rPr lang="en-GB" sz="1200" kern="1200" dirty="0">
                <a:solidFill>
                  <a:schemeClr val="tx1"/>
                </a:solidFill>
                <a:effectLst/>
                <a:latin typeface="+mn-lt"/>
                <a:ea typeface="+mn-ea"/>
                <a:cs typeface="+mn-cs"/>
              </a:rPr>
              <a:t>90spends-two-days-as-a-student-and-is-shocked-at-what-she-learned/. </a:t>
            </a:r>
            <a:endParaRPr lang="en-GB" dirty="0"/>
          </a:p>
          <a:p>
            <a:endParaRPr lang="en-US" dirty="0"/>
          </a:p>
        </p:txBody>
      </p:sp>
      <p:sp>
        <p:nvSpPr>
          <p:cNvPr id="4" name="Slide Number Placeholder 3"/>
          <p:cNvSpPr>
            <a:spLocks noGrp="1"/>
          </p:cNvSpPr>
          <p:nvPr>
            <p:ph type="sldNum" sz="quarter" idx="5"/>
          </p:nvPr>
        </p:nvSpPr>
        <p:spPr/>
        <p:txBody>
          <a:bodyPr/>
          <a:lstStyle/>
          <a:p>
            <a:fld id="{7D53DBCD-B6B1-C64E-BB50-DA07FAFC29E9}" type="slidenum">
              <a:rPr lang="en-US" smtClean="0"/>
              <a:t>3</a:t>
            </a:fld>
            <a:endParaRPr lang="en-US"/>
          </a:p>
        </p:txBody>
      </p:sp>
    </p:spTree>
    <p:extLst>
      <p:ext uri="{BB962C8B-B14F-4D97-AF65-F5344CB8AC3E}">
        <p14:creationId xmlns:p14="http://schemas.microsoft.com/office/powerpoint/2010/main" val="23511022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D53DBCD-B6B1-C64E-BB50-DA07FAFC29E9}" type="slidenum">
              <a:rPr lang="en-US" smtClean="0"/>
              <a:t>4</a:t>
            </a:fld>
            <a:endParaRPr lang="en-US"/>
          </a:p>
        </p:txBody>
      </p:sp>
    </p:spTree>
    <p:extLst>
      <p:ext uri="{BB962C8B-B14F-4D97-AF65-F5344CB8AC3E}">
        <p14:creationId xmlns:p14="http://schemas.microsoft.com/office/powerpoint/2010/main" val="18089776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GB"/>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B5FF884F-6FFE-BF42-9ABC-A9D828A308C7}" type="datetimeFigureOut">
              <a:rPr lang="en-US" smtClean="0"/>
              <a:t>5/26/20</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4A8CABAD-6133-2B4E-8077-345E0CBD562C}" type="slidenum">
              <a:rPr lang="en-US" smtClean="0"/>
              <a:t>‹#›</a:t>
            </a:fld>
            <a:endParaRPr lang="en-US"/>
          </a:p>
        </p:txBody>
      </p:sp>
      <p:grpSp>
        <p:nvGrpSpPr>
          <p:cNvPr id="9" name="Group 8"/>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12979257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5FF884F-6FFE-BF42-9ABC-A9D828A308C7}" type="datetimeFigureOut">
              <a:rPr lang="en-US" smtClean="0"/>
              <a:t>5/26/20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8CABAD-6133-2B4E-8077-345E0CBD562C}" type="slidenum">
              <a:rPr lang="en-US" smtClean="0"/>
              <a:t>‹#›</a:t>
            </a:fld>
            <a:endParaRPr lang="en-US"/>
          </a:p>
        </p:txBody>
      </p:sp>
    </p:spTree>
    <p:extLst>
      <p:ext uri="{BB962C8B-B14F-4D97-AF65-F5344CB8AC3E}">
        <p14:creationId xmlns:p14="http://schemas.microsoft.com/office/powerpoint/2010/main" val="41647045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5FF884F-6FFE-BF42-9ABC-A9D828A308C7}" type="datetimeFigureOut">
              <a:rPr lang="en-US" smtClean="0"/>
              <a:t>5/26/20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8CABAD-6133-2B4E-8077-345E0CBD562C}" type="slidenum">
              <a:rPr lang="en-US" smtClean="0"/>
              <a:t>‹#›</a:t>
            </a:fld>
            <a:endParaRPr lang="en-US"/>
          </a:p>
        </p:txBody>
      </p:sp>
    </p:spTree>
    <p:extLst>
      <p:ext uri="{BB962C8B-B14F-4D97-AF65-F5344CB8AC3E}">
        <p14:creationId xmlns:p14="http://schemas.microsoft.com/office/powerpoint/2010/main" val="34343680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5FF884F-6FFE-BF42-9ABC-A9D828A308C7}" type="datetimeFigureOut">
              <a:rPr lang="en-US" smtClean="0"/>
              <a:t>5/26/20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8CABAD-6133-2B4E-8077-345E0CBD562C}" type="slidenum">
              <a:rPr lang="en-US" smtClean="0"/>
              <a:t>‹#›</a:t>
            </a:fld>
            <a:endParaRPr lang="en-US"/>
          </a:p>
        </p:txBody>
      </p:sp>
    </p:spTree>
    <p:extLst>
      <p:ext uri="{BB962C8B-B14F-4D97-AF65-F5344CB8AC3E}">
        <p14:creationId xmlns:p14="http://schemas.microsoft.com/office/powerpoint/2010/main" val="40631153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accent1"/>
                </a:solidFill>
              </a:defRPr>
            </a:lvl1pPr>
          </a:lstStyle>
          <a:p>
            <a:r>
              <a:rPr lang="en-GB"/>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B5FF884F-6FFE-BF42-9ABC-A9D828A308C7}" type="datetimeFigureOut">
              <a:rPr lang="en-US" smtClean="0"/>
              <a:t>5/26/20</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4A8CABAD-6133-2B4E-8077-345E0CBD562C}" type="slidenum">
              <a:rPr lang="en-US" smtClean="0"/>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accent1"/>
          </a:solidFill>
          <a:ln w="0">
            <a:noFill/>
            <a:prstDash val="solid"/>
            <a:round/>
            <a:headEnd/>
            <a:tailEnd/>
          </a:ln>
        </p:spPr>
      </p:sp>
    </p:spTree>
    <p:extLst>
      <p:ext uri="{BB962C8B-B14F-4D97-AF65-F5344CB8AC3E}">
        <p14:creationId xmlns:p14="http://schemas.microsoft.com/office/powerpoint/2010/main" val="294324868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GB"/>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5FF884F-6FFE-BF42-9ABC-A9D828A308C7}" type="datetimeFigureOut">
              <a:rPr lang="en-US" smtClean="0"/>
              <a:t>5/26/20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8CABAD-6133-2B4E-8077-345E0CBD562C}" type="slidenum">
              <a:rPr lang="en-US" smtClean="0"/>
              <a:t>‹#›</a:t>
            </a:fld>
            <a:endParaRPr lang="en-US"/>
          </a:p>
        </p:txBody>
      </p:sp>
    </p:spTree>
    <p:extLst>
      <p:ext uri="{BB962C8B-B14F-4D97-AF65-F5344CB8AC3E}">
        <p14:creationId xmlns:p14="http://schemas.microsoft.com/office/powerpoint/2010/main" val="38343683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GB"/>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5FF884F-6FFE-BF42-9ABC-A9D828A308C7}" type="datetimeFigureOut">
              <a:rPr lang="en-US" smtClean="0"/>
              <a:t>5/26/20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A8CABAD-6133-2B4E-8077-345E0CBD562C}" type="slidenum">
              <a:rPr lang="en-US" smtClean="0"/>
              <a:t>‹#›</a:t>
            </a:fld>
            <a:endParaRPr lang="en-US"/>
          </a:p>
        </p:txBody>
      </p:sp>
    </p:spTree>
    <p:extLst>
      <p:ext uri="{BB962C8B-B14F-4D97-AF65-F5344CB8AC3E}">
        <p14:creationId xmlns:p14="http://schemas.microsoft.com/office/powerpoint/2010/main" val="11856675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5FF884F-6FFE-BF42-9ABC-A9D828A308C7}" type="datetimeFigureOut">
              <a:rPr lang="en-US" smtClean="0"/>
              <a:t>5/26/20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A8CABAD-6133-2B4E-8077-345E0CBD562C}" type="slidenum">
              <a:rPr lang="en-US" smtClean="0"/>
              <a:t>‹#›</a:t>
            </a:fld>
            <a:endParaRPr lang="en-US"/>
          </a:p>
        </p:txBody>
      </p:sp>
    </p:spTree>
    <p:extLst>
      <p:ext uri="{BB962C8B-B14F-4D97-AF65-F5344CB8AC3E}">
        <p14:creationId xmlns:p14="http://schemas.microsoft.com/office/powerpoint/2010/main" val="3210404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FF884F-6FFE-BF42-9ABC-A9D828A308C7}" type="datetimeFigureOut">
              <a:rPr lang="en-US" smtClean="0"/>
              <a:t>5/26/20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A8CABAD-6133-2B4E-8077-345E0CBD562C}" type="slidenum">
              <a:rPr lang="en-US" smtClean="0"/>
              <a:t>‹#›</a:t>
            </a:fld>
            <a:endParaRPr lang="en-US"/>
          </a:p>
        </p:txBody>
      </p:sp>
    </p:spTree>
    <p:extLst>
      <p:ext uri="{BB962C8B-B14F-4D97-AF65-F5344CB8AC3E}">
        <p14:creationId xmlns:p14="http://schemas.microsoft.com/office/powerpoint/2010/main" val="32429464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GB"/>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5FF884F-6FFE-BF42-9ABC-A9D828A308C7}" type="datetimeFigureOut">
              <a:rPr lang="en-US" smtClean="0"/>
              <a:t>5/26/20</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4A8CABAD-6133-2B4E-8077-345E0CBD562C}"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1014495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GB"/>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5FF884F-6FFE-BF42-9ABC-A9D828A308C7}" type="datetimeFigureOut">
              <a:rPr lang="en-US" smtClean="0"/>
              <a:t>5/26/20</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4A8CABAD-6133-2B4E-8077-345E0CBD562C}"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436667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B5FF884F-6FFE-BF42-9ABC-A9D828A308C7}" type="datetimeFigureOut">
              <a:rPr lang="en-US" smtClean="0"/>
              <a:t>5/26/20</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4A8CABAD-6133-2B4E-8077-345E0CBD562C}" type="slidenum">
              <a:rPr lang="en-US" smtClean="0"/>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192184866"/>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890F5803-8175-DB4A-BC6A-505DDFC49CC4}"/>
              </a:ext>
            </a:extLst>
          </p:cNvPr>
          <p:cNvSpPr txBox="1"/>
          <p:nvPr/>
        </p:nvSpPr>
        <p:spPr>
          <a:xfrm>
            <a:off x="4185333" y="3645774"/>
            <a:ext cx="4736124" cy="646331"/>
          </a:xfrm>
          <a:prstGeom prst="rect">
            <a:avLst/>
          </a:prstGeom>
          <a:noFill/>
        </p:spPr>
        <p:txBody>
          <a:bodyPr wrap="square" rtlCol="0">
            <a:spAutoFit/>
          </a:bodyPr>
          <a:lstStyle/>
          <a:p>
            <a:r>
              <a:rPr lang="en-US" sz="3600" dirty="0">
                <a:latin typeface="+mj-lt"/>
                <a:cs typeface="Consolas" panose="020B0609020204030204" pitchFamily="49" charset="0"/>
              </a:rPr>
              <a:t>Abdullah Tarofdear</a:t>
            </a:r>
          </a:p>
        </p:txBody>
      </p:sp>
      <p:sp>
        <p:nvSpPr>
          <p:cNvPr id="14" name="TextBox 13">
            <a:extLst>
              <a:ext uri="{FF2B5EF4-FFF2-40B4-BE49-F238E27FC236}">
                <a16:creationId xmlns:a16="http://schemas.microsoft.com/office/drawing/2014/main" id="{9219778C-602B-BC49-9BCE-2EAFC44B2140}"/>
              </a:ext>
            </a:extLst>
          </p:cNvPr>
          <p:cNvSpPr txBox="1"/>
          <p:nvPr/>
        </p:nvSpPr>
        <p:spPr>
          <a:xfrm>
            <a:off x="1151561" y="2708901"/>
            <a:ext cx="9888878" cy="1015663"/>
          </a:xfrm>
          <a:prstGeom prst="rect">
            <a:avLst/>
          </a:prstGeom>
          <a:noFill/>
        </p:spPr>
        <p:txBody>
          <a:bodyPr wrap="square" rtlCol="0">
            <a:spAutoFit/>
          </a:bodyPr>
          <a:lstStyle/>
          <a:p>
            <a:pPr algn="ctr"/>
            <a:r>
              <a:rPr lang="en-GB" sz="6000" b="1" dirty="0">
                <a:solidFill>
                  <a:sysClr val="windowText" lastClr="000000"/>
                </a:solidFill>
                <a:latin typeface="+mj-lt"/>
                <a:cs typeface="Consolas" panose="020B0609020204030204" pitchFamily="49" charset="0"/>
              </a:rPr>
              <a:t>An E-Learning Maths Website</a:t>
            </a:r>
            <a:endParaRPr lang="en-US" sz="6000" dirty="0">
              <a:solidFill>
                <a:sysClr val="windowText" lastClr="000000"/>
              </a:solidFill>
              <a:latin typeface="+mj-lt"/>
            </a:endParaRPr>
          </a:p>
        </p:txBody>
      </p:sp>
      <p:pic>
        <p:nvPicPr>
          <p:cNvPr id="6" name="Picture 5" descr="A close up of a logo&#10;&#10;Description automatically generated">
            <a:extLst>
              <a:ext uri="{FF2B5EF4-FFF2-40B4-BE49-F238E27FC236}">
                <a16:creationId xmlns:a16="http://schemas.microsoft.com/office/drawing/2014/main" id="{F18AD56C-6C4C-674F-B42E-0AF78CCA005C}"/>
              </a:ext>
            </a:extLst>
          </p:cNvPr>
          <p:cNvPicPr>
            <a:picLocks noChangeAspect="1"/>
          </p:cNvPicPr>
          <p:nvPr/>
        </p:nvPicPr>
        <p:blipFill>
          <a:blip r:embed="rId2"/>
          <a:stretch>
            <a:fillRect/>
          </a:stretch>
        </p:blipFill>
        <p:spPr>
          <a:xfrm>
            <a:off x="3898900" y="1465566"/>
            <a:ext cx="4394200" cy="1583204"/>
          </a:xfrm>
          <a:prstGeom prst="rect">
            <a:avLst/>
          </a:prstGeom>
        </p:spPr>
      </p:pic>
    </p:spTree>
    <p:extLst>
      <p:ext uri="{BB962C8B-B14F-4D97-AF65-F5344CB8AC3E}">
        <p14:creationId xmlns:p14="http://schemas.microsoft.com/office/powerpoint/2010/main" val="42622058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6F094C0-2F20-6042-B06D-DC9DCED4FB82}"/>
              </a:ext>
            </a:extLst>
          </p:cNvPr>
          <p:cNvSpPr>
            <a:spLocks noGrp="1"/>
          </p:cNvSpPr>
          <p:nvPr>
            <p:ph type="title"/>
          </p:nvPr>
        </p:nvSpPr>
        <p:spPr>
          <a:xfrm>
            <a:off x="919090" y="324389"/>
            <a:ext cx="9601200" cy="761035"/>
          </a:xfrm>
        </p:spPr>
        <p:txBody>
          <a:bodyPr/>
          <a:lstStyle/>
          <a:p>
            <a:r>
              <a:rPr lang="en-GB" b="1" u="sng" dirty="0"/>
              <a:t>THE 3 TYPES OF QUIZZES </a:t>
            </a:r>
          </a:p>
        </p:txBody>
      </p:sp>
      <p:pic>
        <p:nvPicPr>
          <p:cNvPr id="6" name="Picture 5" descr="A screenshot of a cell phone&#10;&#10;Description automatically generated">
            <a:extLst>
              <a:ext uri="{FF2B5EF4-FFF2-40B4-BE49-F238E27FC236}">
                <a16:creationId xmlns:a16="http://schemas.microsoft.com/office/drawing/2014/main" id="{F775D40C-8AB0-484E-8667-25CD37EE9B69}"/>
              </a:ext>
            </a:extLst>
          </p:cNvPr>
          <p:cNvPicPr>
            <a:picLocks noChangeAspect="1"/>
          </p:cNvPicPr>
          <p:nvPr/>
        </p:nvPicPr>
        <p:blipFill rotWithShape="1">
          <a:blip r:embed="rId2"/>
          <a:srcRect r="64908"/>
          <a:stretch/>
        </p:blipFill>
        <p:spPr>
          <a:xfrm>
            <a:off x="783852" y="1252691"/>
            <a:ext cx="1921248" cy="4827183"/>
          </a:xfrm>
          <a:prstGeom prst="rect">
            <a:avLst/>
          </a:prstGeom>
        </p:spPr>
      </p:pic>
      <p:pic>
        <p:nvPicPr>
          <p:cNvPr id="8" name="Picture 7">
            <a:extLst>
              <a:ext uri="{FF2B5EF4-FFF2-40B4-BE49-F238E27FC236}">
                <a16:creationId xmlns:a16="http://schemas.microsoft.com/office/drawing/2014/main" id="{C7AD6F3C-2B85-994F-AD56-F7924DA310D5}"/>
              </a:ext>
            </a:extLst>
          </p:cNvPr>
          <p:cNvPicPr>
            <a:picLocks noChangeAspect="1"/>
          </p:cNvPicPr>
          <p:nvPr/>
        </p:nvPicPr>
        <p:blipFill>
          <a:blip r:embed="rId3"/>
          <a:stretch>
            <a:fillRect/>
          </a:stretch>
        </p:blipFill>
        <p:spPr>
          <a:xfrm>
            <a:off x="2794000" y="3329851"/>
            <a:ext cx="4267200" cy="1835524"/>
          </a:xfrm>
          <a:prstGeom prst="rect">
            <a:avLst/>
          </a:prstGeom>
        </p:spPr>
      </p:pic>
      <p:pic>
        <p:nvPicPr>
          <p:cNvPr id="10" name="Picture 9" descr="A screenshot of a cell phone&#10;&#10;Description automatically generated">
            <a:extLst>
              <a:ext uri="{FF2B5EF4-FFF2-40B4-BE49-F238E27FC236}">
                <a16:creationId xmlns:a16="http://schemas.microsoft.com/office/drawing/2014/main" id="{0996B957-A7F1-BF42-8EB9-C7B147F26EDD}"/>
              </a:ext>
            </a:extLst>
          </p:cNvPr>
          <p:cNvPicPr>
            <a:picLocks noChangeAspect="1"/>
          </p:cNvPicPr>
          <p:nvPr/>
        </p:nvPicPr>
        <p:blipFill>
          <a:blip r:embed="rId4"/>
          <a:stretch>
            <a:fillRect/>
          </a:stretch>
        </p:blipFill>
        <p:spPr>
          <a:xfrm>
            <a:off x="7150100" y="1550810"/>
            <a:ext cx="4801873" cy="4050000"/>
          </a:xfrm>
          <a:prstGeom prst="rect">
            <a:avLst/>
          </a:prstGeom>
        </p:spPr>
      </p:pic>
      <p:sp>
        <p:nvSpPr>
          <p:cNvPr id="11" name="Right Arrow 10">
            <a:extLst>
              <a:ext uri="{FF2B5EF4-FFF2-40B4-BE49-F238E27FC236}">
                <a16:creationId xmlns:a16="http://schemas.microsoft.com/office/drawing/2014/main" id="{E259E6A6-88E8-C942-B87A-14D202A2E062}"/>
              </a:ext>
            </a:extLst>
          </p:cNvPr>
          <p:cNvSpPr/>
          <p:nvPr/>
        </p:nvSpPr>
        <p:spPr>
          <a:xfrm rot="12059053">
            <a:off x="2127507" y="5379350"/>
            <a:ext cx="814526" cy="1774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BD23EDA6-5AFE-9945-A574-7A987C3DEBC5}"/>
              </a:ext>
            </a:extLst>
          </p:cNvPr>
          <p:cNvSpPr txBox="1"/>
          <p:nvPr/>
        </p:nvSpPr>
        <p:spPr>
          <a:xfrm>
            <a:off x="2878173" y="5600810"/>
            <a:ext cx="1671710" cy="1169551"/>
          </a:xfrm>
          <a:prstGeom prst="rect">
            <a:avLst/>
          </a:prstGeom>
          <a:noFill/>
        </p:spPr>
        <p:txBody>
          <a:bodyPr wrap="square" rtlCol="0">
            <a:spAutoFit/>
          </a:bodyPr>
          <a:lstStyle/>
          <a:p>
            <a:r>
              <a:rPr lang="en-US" sz="1400" dirty="0"/>
              <a:t>A multiple choice quiz. Users select their answer and the result will appear at the end. </a:t>
            </a:r>
          </a:p>
        </p:txBody>
      </p:sp>
      <p:sp>
        <p:nvSpPr>
          <p:cNvPr id="15" name="Right Arrow 14">
            <a:extLst>
              <a:ext uri="{FF2B5EF4-FFF2-40B4-BE49-F238E27FC236}">
                <a16:creationId xmlns:a16="http://schemas.microsoft.com/office/drawing/2014/main" id="{88337448-92C8-2440-9FB1-DC8DC65501D7}"/>
              </a:ext>
            </a:extLst>
          </p:cNvPr>
          <p:cNvSpPr/>
          <p:nvPr/>
        </p:nvSpPr>
        <p:spPr>
          <a:xfrm rot="8096135">
            <a:off x="4169868" y="2989295"/>
            <a:ext cx="814526" cy="1774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8A664650-527A-B240-BE16-18E3C1C59039}"/>
              </a:ext>
            </a:extLst>
          </p:cNvPr>
          <p:cNvSpPr txBox="1"/>
          <p:nvPr/>
        </p:nvSpPr>
        <p:spPr>
          <a:xfrm>
            <a:off x="4966935" y="1660754"/>
            <a:ext cx="1921248" cy="1600438"/>
          </a:xfrm>
          <a:prstGeom prst="rect">
            <a:avLst/>
          </a:prstGeom>
          <a:noFill/>
        </p:spPr>
        <p:txBody>
          <a:bodyPr wrap="square" rtlCol="0">
            <a:spAutoFit/>
          </a:bodyPr>
          <a:lstStyle/>
          <a:p>
            <a:r>
              <a:rPr lang="en-US" sz="1400" dirty="0"/>
              <a:t>A text console quiz. Users enter an answer of their choice and the submit the answers. The results will be presented at the bottom of the page. </a:t>
            </a:r>
          </a:p>
        </p:txBody>
      </p:sp>
      <p:sp>
        <p:nvSpPr>
          <p:cNvPr id="17" name="Right Arrow 16">
            <a:extLst>
              <a:ext uri="{FF2B5EF4-FFF2-40B4-BE49-F238E27FC236}">
                <a16:creationId xmlns:a16="http://schemas.microsoft.com/office/drawing/2014/main" id="{5608E873-0669-7949-9DF4-7B309698F308}"/>
              </a:ext>
            </a:extLst>
          </p:cNvPr>
          <p:cNvSpPr/>
          <p:nvPr/>
        </p:nvSpPr>
        <p:spPr>
          <a:xfrm rot="16884766">
            <a:off x="7819769" y="4487531"/>
            <a:ext cx="2267776" cy="2156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7C8861EA-F865-4A48-86CE-9DAB64A049A2}"/>
              </a:ext>
            </a:extLst>
          </p:cNvPr>
          <p:cNvSpPr txBox="1"/>
          <p:nvPr/>
        </p:nvSpPr>
        <p:spPr>
          <a:xfrm>
            <a:off x="7836214" y="5728136"/>
            <a:ext cx="2412686" cy="1169551"/>
          </a:xfrm>
          <a:prstGeom prst="rect">
            <a:avLst/>
          </a:prstGeom>
          <a:noFill/>
        </p:spPr>
        <p:txBody>
          <a:bodyPr wrap="square" rtlCol="0">
            <a:spAutoFit/>
          </a:bodyPr>
          <a:lstStyle/>
          <a:p>
            <a:r>
              <a:rPr lang="en-US" sz="1400" dirty="0"/>
              <a:t>A drag and drop quiz. Users drop an answer of their choice for a question and will present the user if they are correct or not.  </a:t>
            </a:r>
          </a:p>
        </p:txBody>
      </p:sp>
    </p:spTree>
    <p:extLst>
      <p:ext uri="{BB962C8B-B14F-4D97-AF65-F5344CB8AC3E}">
        <p14:creationId xmlns:p14="http://schemas.microsoft.com/office/powerpoint/2010/main" val="26357810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EB73BE7-31C7-F54A-8BFF-6E5C5C3752F5}"/>
              </a:ext>
            </a:extLst>
          </p:cNvPr>
          <p:cNvSpPr>
            <a:spLocks noGrp="1"/>
          </p:cNvSpPr>
          <p:nvPr>
            <p:ph type="title"/>
          </p:nvPr>
        </p:nvSpPr>
        <p:spPr>
          <a:xfrm>
            <a:off x="919090" y="324389"/>
            <a:ext cx="9601200" cy="761035"/>
          </a:xfrm>
        </p:spPr>
        <p:txBody>
          <a:bodyPr/>
          <a:lstStyle/>
          <a:p>
            <a:r>
              <a:rPr lang="en-GB" b="1" u="sng" dirty="0"/>
              <a:t>TOPICS PAGE</a:t>
            </a:r>
          </a:p>
        </p:txBody>
      </p:sp>
      <p:pic>
        <p:nvPicPr>
          <p:cNvPr id="6" name="Picture 5" descr="A screenshot of a cell phone&#10;&#10;Description automatically generated">
            <a:extLst>
              <a:ext uri="{FF2B5EF4-FFF2-40B4-BE49-F238E27FC236}">
                <a16:creationId xmlns:a16="http://schemas.microsoft.com/office/drawing/2014/main" id="{5A965BCA-7DBB-8E46-B1BA-0E9130E3750F}"/>
              </a:ext>
            </a:extLst>
          </p:cNvPr>
          <p:cNvPicPr>
            <a:picLocks noChangeAspect="1"/>
          </p:cNvPicPr>
          <p:nvPr/>
        </p:nvPicPr>
        <p:blipFill>
          <a:blip r:embed="rId2"/>
          <a:stretch>
            <a:fillRect/>
          </a:stretch>
        </p:blipFill>
        <p:spPr>
          <a:xfrm>
            <a:off x="919090" y="1085424"/>
            <a:ext cx="4984937" cy="5482087"/>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9EDAE37F-2767-E143-B1BF-1785EED1B9CB}"/>
              </a:ext>
            </a:extLst>
          </p:cNvPr>
          <p:cNvPicPr>
            <a:picLocks noChangeAspect="1"/>
          </p:cNvPicPr>
          <p:nvPr/>
        </p:nvPicPr>
        <p:blipFill>
          <a:blip r:embed="rId3"/>
          <a:stretch>
            <a:fillRect/>
          </a:stretch>
        </p:blipFill>
        <p:spPr>
          <a:xfrm>
            <a:off x="6463261" y="1360296"/>
            <a:ext cx="5499100" cy="4638057"/>
          </a:xfrm>
          <a:prstGeom prst="rect">
            <a:avLst/>
          </a:prstGeom>
        </p:spPr>
      </p:pic>
      <p:sp>
        <p:nvSpPr>
          <p:cNvPr id="9" name="Right Arrow 8">
            <a:extLst>
              <a:ext uri="{FF2B5EF4-FFF2-40B4-BE49-F238E27FC236}">
                <a16:creationId xmlns:a16="http://schemas.microsoft.com/office/drawing/2014/main" id="{B3A29BF5-CA37-8E44-9E5F-A5FC82C8A90D}"/>
              </a:ext>
            </a:extLst>
          </p:cNvPr>
          <p:cNvSpPr/>
          <p:nvPr/>
        </p:nvSpPr>
        <p:spPr>
          <a:xfrm rot="11418416">
            <a:off x="5643968" y="6250088"/>
            <a:ext cx="814526" cy="1774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089A6284-6499-B148-A567-D08C8BE1E06D}"/>
              </a:ext>
            </a:extLst>
          </p:cNvPr>
          <p:cNvSpPr txBox="1"/>
          <p:nvPr/>
        </p:nvSpPr>
        <p:spPr>
          <a:xfrm>
            <a:off x="6463261" y="5969307"/>
            <a:ext cx="2574264" cy="954107"/>
          </a:xfrm>
          <a:prstGeom prst="rect">
            <a:avLst/>
          </a:prstGeom>
          <a:noFill/>
        </p:spPr>
        <p:txBody>
          <a:bodyPr wrap="square" rtlCol="0">
            <a:spAutoFit/>
          </a:bodyPr>
          <a:lstStyle/>
          <a:p>
            <a:r>
              <a:rPr lang="en-US" sz="1400" dirty="0"/>
              <a:t>Interactive text console where the user enters a number and will say if it is correct or incorrect </a:t>
            </a:r>
          </a:p>
        </p:txBody>
      </p:sp>
      <p:sp>
        <p:nvSpPr>
          <p:cNvPr id="11" name="Right Arrow 10">
            <a:extLst>
              <a:ext uri="{FF2B5EF4-FFF2-40B4-BE49-F238E27FC236}">
                <a16:creationId xmlns:a16="http://schemas.microsoft.com/office/drawing/2014/main" id="{06E4CE5B-4DF6-464D-95B6-E1D89372DA76}"/>
              </a:ext>
            </a:extLst>
          </p:cNvPr>
          <p:cNvSpPr/>
          <p:nvPr/>
        </p:nvSpPr>
        <p:spPr>
          <a:xfrm rot="8179945">
            <a:off x="4956563" y="2541155"/>
            <a:ext cx="814526" cy="1774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66BB24AB-1906-8E46-A323-71DD285B2C4C}"/>
              </a:ext>
            </a:extLst>
          </p:cNvPr>
          <p:cNvSpPr txBox="1"/>
          <p:nvPr/>
        </p:nvSpPr>
        <p:spPr>
          <a:xfrm>
            <a:off x="5728740" y="1773200"/>
            <a:ext cx="1671710" cy="954107"/>
          </a:xfrm>
          <a:prstGeom prst="rect">
            <a:avLst/>
          </a:prstGeom>
          <a:noFill/>
        </p:spPr>
        <p:txBody>
          <a:bodyPr wrap="square" rtlCol="0">
            <a:spAutoFit/>
          </a:bodyPr>
          <a:lstStyle/>
          <a:p>
            <a:r>
              <a:rPr lang="en-US" sz="1400" dirty="0"/>
              <a:t>Images to help visualize and understand content easier  </a:t>
            </a:r>
          </a:p>
        </p:txBody>
      </p:sp>
      <p:sp>
        <p:nvSpPr>
          <p:cNvPr id="13" name="Right Arrow 12">
            <a:extLst>
              <a:ext uri="{FF2B5EF4-FFF2-40B4-BE49-F238E27FC236}">
                <a16:creationId xmlns:a16="http://schemas.microsoft.com/office/drawing/2014/main" id="{9AA6FF92-CCF8-7646-A794-F48485A28D0B}"/>
              </a:ext>
            </a:extLst>
          </p:cNvPr>
          <p:cNvSpPr/>
          <p:nvPr/>
        </p:nvSpPr>
        <p:spPr>
          <a:xfrm rot="8247217">
            <a:off x="4808283" y="5185976"/>
            <a:ext cx="814526" cy="1774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74280CC1-A797-1F48-963C-057726EF2FE4}"/>
              </a:ext>
            </a:extLst>
          </p:cNvPr>
          <p:cNvSpPr txBox="1"/>
          <p:nvPr/>
        </p:nvSpPr>
        <p:spPr>
          <a:xfrm>
            <a:off x="5068172" y="3826467"/>
            <a:ext cx="1671710" cy="1169551"/>
          </a:xfrm>
          <a:prstGeom prst="rect">
            <a:avLst/>
          </a:prstGeom>
          <a:noFill/>
        </p:spPr>
        <p:txBody>
          <a:bodyPr wrap="square" rtlCol="0">
            <a:spAutoFit/>
          </a:bodyPr>
          <a:lstStyle/>
          <a:p>
            <a:r>
              <a:rPr lang="en-US" sz="1400" dirty="0"/>
              <a:t>Hover box when the mouse is over it, will display the answer. Makes it more interactive</a:t>
            </a:r>
          </a:p>
        </p:txBody>
      </p:sp>
      <p:sp>
        <p:nvSpPr>
          <p:cNvPr id="15" name="Right Arrow 14">
            <a:extLst>
              <a:ext uri="{FF2B5EF4-FFF2-40B4-BE49-F238E27FC236}">
                <a16:creationId xmlns:a16="http://schemas.microsoft.com/office/drawing/2014/main" id="{5FBB6C00-B29F-4640-A640-62C824304BE5}"/>
              </a:ext>
            </a:extLst>
          </p:cNvPr>
          <p:cNvSpPr/>
          <p:nvPr/>
        </p:nvSpPr>
        <p:spPr>
          <a:xfrm rot="8028461">
            <a:off x="9443467" y="1042122"/>
            <a:ext cx="814526" cy="1774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14632962-C873-C04B-AACD-3142FB24FA62}"/>
              </a:ext>
            </a:extLst>
          </p:cNvPr>
          <p:cNvSpPr txBox="1"/>
          <p:nvPr/>
        </p:nvSpPr>
        <p:spPr>
          <a:xfrm>
            <a:off x="10243669" y="190745"/>
            <a:ext cx="1671710" cy="1169551"/>
          </a:xfrm>
          <a:prstGeom prst="rect">
            <a:avLst/>
          </a:prstGeom>
          <a:noFill/>
        </p:spPr>
        <p:txBody>
          <a:bodyPr wrap="square" rtlCol="0">
            <a:spAutoFit/>
          </a:bodyPr>
          <a:lstStyle/>
          <a:p>
            <a:r>
              <a:rPr lang="en-US" sz="1400" dirty="0"/>
              <a:t>At the bottom of each page, a video is displayed to help further understand the content. </a:t>
            </a:r>
          </a:p>
        </p:txBody>
      </p:sp>
      <p:sp>
        <p:nvSpPr>
          <p:cNvPr id="17" name="Right Arrow 16">
            <a:extLst>
              <a:ext uri="{FF2B5EF4-FFF2-40B4-BE49-F238E27FC236}">
                <a16:creationId xmlns:a16="http://schemas.microsoft.com/office/drawing/2014/main" id="{C7BC6F06-97A4-044A-9559-C9A408B352EE}"/>
              </a:ext>
            </a:extLst>
          </p:cNvPr>
          <p:cNvSpPr/>
          <p:nvPr/>
        </p:nvSpPr>
        <p:spPr>
          <a:xfrm rot="9004489">
            <a:off x="9840698" y="4322510"/>
            <a:ext cx="814526" cy="1774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617E4BEE-4AD1-7344-BA26-477B8B086E2D}"/>
              </a:ext>
            </a:extLst>
          </p:cNvPr>
          <p:cNvSpPr txBox="1"/>
          <p:nvPr/>
        </p:nvSpPr>
        <p:spPr>
          <a:xfrm>
            <a:off x="10723310" y="3962510"/>
            <a:ext cx="1671710" cy="738664"/>
          </a:xfrm>
          <a:prstGeom prst="rect">
            <a:avLst/>
          </a:prstGeom>
          <a:noFill/>
        </p:spPr>
        <p:txBody>
          <a:bodyPr wrap="square" rtlCol="0">
            <a:spAutoFit/>
          </a:bodyPr>
          <a:lstStyle/>
          <a:p>
            <a:r>
              <a:rPr lang="en-US" sz="1400" dirty="0"/>
              <a:t>Quiz is available to test their knowledge.</a:t>
            </a:r>
          </a:p>
        </p:txBody>
      </p:sp>
      <p:sp>
        <p:nvSpPr>
          <p:cNvPr id="19" name="Right Arrow 18">
            <a:extLst>
              <a:ext uri="{FF2B5EF4-FFF2-40B4-BE49-F238E27FC236}">
                <a16:creationId xmlns:a16="http://schemas.microsoft.com/office/drawing/2014/main" id="{DA8FDC4B-B9B6-1D47-8F54-4BB433428C23}"/>
              </a:ext>
            </a:extLst>
          </p:cNvPr>
          <p:cNvSpPr/>
          <p:nvPr/>
        </p:nvSpPr>
        <p:spPr>
          <a:xfrm rot="12059053">
            <a:off x="9870789" y="6143459"/>
            <a:ext cx="814526" cy="1774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TextBox 19">
            <a:extLst>
              <a:ext uri="{FF2B5EF4-FFF2-40B4-BE49-F238E27FC236}">
                <a16:creationId xmlns:a16="http://schemas.microsoft.com/office/drawing/2014/main" id="{227C6709-C40E-2943-B978-E9A672D09C24}"/>
              </a:ext>
            </a:extLst>
          </p:cNvPr>
          <p:cNvSpPr txBox="1"/>
          <p:nvPr/>
        </p:nvSpPr>
        <p:spPr>
          <a:xfrm>
            <a:off x="10723310" y="5684436"/>
            <a:ext cx="1671710" cy="954107"/>
          </a:xfrm>
          <a:prstGeom prst="rect">
            <a:avLst/>
          </a:prstGeom>
          <a:noFill/>
        </p:spPr>
        <p:txBody>
          <a:bodyPr wrap="square" rtlCol="0">
            <a:spAutoFit/>
          </a:bodyPr>
          <a:lstStyle/>
          <a:p>
            <a:r>
              <a:rPr lang="en-US" sz="1400" dirty="0"/>
              <a:t>Worksheet with answers are available to build confidence on </a:t>
            </a:r>
          </a:p>
        </p:txBody>
      </p:sp>
    </p:spTree>
    <p:extLst>
      <p:ext uri="{BB962C8B-B14F-4D97-AF65-F5344CB8AC3E}">
        <p14:creationId xmlns:p14="http://schemas.microsoft.com/office/powerpoint/2010/main" val="42547053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24CAB72-9A39-2F48-B340-2FCEDB5AE33C}"/>
              </a:ext>
            </a:extLst>
          </p:cNvPr>
          <p:cNvSpPr>
            <a:spLocks noGrp="1"/>
          </p:cNvSpPr>
          <p:nvPr>
            <p:ph type="title"/>
          </p:nvPr>
        </p:nvSpPr>
        <p:spPr>
          <a:xfrm>
            <a:off x="919090" y="324389"/>
            <a:ext cx="9601200" cy="761035"/>
          </a:xfrm>
        </p:spPr>
        <p:txBody>
          <a:bodyPr/>
          <a:lstStyle/>
          <a:p>
            <a:r>
              <a:rPr lang="en-GB" b="1" u="sng" dirty="0"/>
              <a:t>LOGIN/REGISTER AND PROFILE PAGE</a:t>
            </a:r>
          </a:p>
        </p:txBody>
      </p:sp>
      <p:pic>
        <p:nvPicPr>
          <p:cNvPr id="6" name="Picture 5" descr="A screenshot of a cell phone&#10;&#10;Description automatically generated">
            <a:extLst>
              <a:ext uri="{FF2B5EF4-FFF2-40B4-BE49-F238E27FC236}">
                <a16:creationId xmlns:a16="http://schemas.microsoft.com/office/drawing/2014/main" id="{1EDE63AA-9E49-0F47-B8F5-F7D68B6F51DC}"/>
              </a:ext>
            </a:extLst>
          </p:cNvPr>
          <p:cNvPicPr>
            <a:picLocks noChangeAspect="1"/>
          </p:cNvPicPr>
          <p:nvPr/>
        </p:nvPicPr>
        <p:blipFill>
          <a:blip r:embed="rId2"/>
          <a:stretch>
            <a:fillRect/>
          </a:stretch>
        </p:blipFill>
        <p:spPr>
          <a:xfrm>
            <a:off x="793353" y="1085424"/>
            <a:ext cx="4682674" cy="2432476"/>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60CF4ED2-9D53-3244-9FFF-BFBB6D7C4D06}"/>
              </a:ext>
            </a:extLst>
          </p:cNvPr>
          <p:cNvPicPr>
            <a:picLocks noChangeAspect="1"/>
          </p:cNvPicPr>
          <p:nvPr/>
        </p:nvPicPr>
        <p:blipFill>
          <a:blip r:embed="rId3"/>
          <a:stretch>
            <a:fillRect/>
          </a:stretch>
        </p:blipFill>
        <p:spPr>
          <a:xfrm>
            <a:off x="3837727" y="3809787"/>
            <a:ext cx="5003800" cy="2968697"/>
          </a:xfrm>
          <a:prstGeom prst="rect">
            <a:avLst/>
          </a:prstGeom>
        </p:spPr>
      </p:pic>
      <p:pic>
        <p:nvPicPr>
          <p:cNvPr id="10" name="Picture 9" descr="A screenshot of a cell phone&#10;&#10;Description automatically generated">
            <a:extLst>
              <a:ext uri="{FF2B5EF4-FFF2-40B4-BE49-F238E27FC236}">
                <a16:creationId xmlns:a16="http://schemas.microsoft.com/office/drawing/2014/main" id="{7935429D-674B-C644-8B7C-3A2A785F4B08}"/>
              </a:ext>
            </a:extLst>
          </p:cNvPr>
          <p:cNvPicPr>
            <a:picLocks noChangeAspect="1"/>
          </p:cNvPicPr>
          <p:nvPr/>
        </p:nvPicPr>
        <p:blipFill>
          <a:blip r:embed="rId4"/>
          <a:stretch>
            <a:fillRect/>
          </a:stretch>
        </p:blipFill>
        <p:spPr>
          <a:xfrm>
            <a:off x="7518400" y="1085424"/>
            <a:ext cx="4445000" cy="2584663"/>
          </a:xfrm>
          <a:prstGeom prst="rect">
            <a:avLst/>
          </a:prstGeom>
        </p:spPr>
      </p:pic>
      <p:sp>
        <p:nvSpPr>
          <p:cNvPr id="11" name="Right Arrow 10">
            <a:extLst>
              <a:ext uri="{FF2B5EF4-FFF2-40B4-BE49-F238E27FC236}">
                <a16:creationId xmlns:a16="http://schemas.microsoft.com/office/drawing/2014/main" id="{E4B30EE6-B0FA-974B-A27F-F8C3620F7E56}"/>
              </a:ext>
            </a:extLst>
          </p:cNvPr>
          <p:cNvSpPr/>
          <p:nvPr/>
        </p:nvSpPr>
        <p:spPr>
          <a:xfrm rot="18215971">
            <a:off x="2558763" y="3525464"/>
            <a:ext cx="814526" cy="1774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FEC2ABEB-091A-E445-B3BE-68F386CAE5D1}"/>
              </a:ext>
            </a:extLst>
          </p:cNvPr>
          <p:cNvSpPr txBox="1"/>
          <p:nvPr/>
        </p:nvSpPr>
        <p:spPr>
          <a:xfrm>
            <a:off x="1593596" y="3909603"/>
            <a:ext cx="1671710" cy="523220"/>
          </a:xfrm>
          <a:prstGeom prst="rect">
            <a:avLst/>
          </a:prstGeom>
          <a:noFill/>
        </p:spPr>
        <p:txBody>
          <a:bodyPr wrap="square" rtlCol="0">
            <a:spAutoFit/>
          </a:bodyPr>
          <a:lstStyle/>
          <a:p>
            <a:r>
              <a:rPr lang="en-US" sz="1400" dirty="0"/>
              <a:t>Go back to the previous page</a:t>
            </a:r>
          </a:p>
        </p:txBody>
      </p:sp>
      <p:sp>
        <p:nvSpPr>
          <p:cNvPr id="14" name="Right Arrow 13">
            <a:extLst>
              <a:ext uri="{FF2B5EF4-FFF2-40B4-BE49-F238E27FC236}">
                <a16:creationId xmlns:a16="http://schemas.microsoft.com/office/drawing/2014/main" id="{6E0A49AB-012C-C34E-AE47-D7D9FD6839EC}"/>
              </a:ext>
            </a:extLst>
          </p:cNvPr>
          <p:cNvSpPr/>
          <p:nvPr/>
        </p:nvSpPr>
        <p:spPr>
          <a:xfrm rot="10800000">
            <a:off x="4842067" y="2693006"/>
            <a:ext cx="814526" cy="1774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Box 14">
            <a:extLst>
              <a:ext uri="{FF2B5EF4-FFF2-40B4-BE49-F238E27FC236}">
                <a16:creationId xmlns:a16="http://schemas.microsoft.com/office/drawing/2014/main" id="{BDB86101-7D17-0349-9F5E-09FE96ABE1B2}"/>
              </a:ext>
            </a:extLst>
          </p:cNvPr>
          <p:cNvSpPr txBox="1"/>
          <p:nvPr/>
        </p:nvSpPr>
        <p:spPr>
          <a:xfrm>
            <a:off x="5846690" y="2271766"/>
            <a:ext cx="1671710" cy="954107"/>
          </a:xfrm>
          <a:prstGeom prst="rect">
            <a:avLst/>
          </a:prstGeom>
          <a:noFill/>
        </p:spPr>
        <p:txBody>
          <a:bodyPr wrap="square" rtlCol="0">
            <a:spAutoFit/>
          </a:bodyPr>
          <a:lstStyle/>
          <a:p>
            <a:r>
              <a:rPr lang="en-US" sz="1400" dirty="0"/>
              <a:t>User enters credentials to login or can register instead. </a:t>
            </a:r>
          </a:p>
        </p:txBody>
      </p:sp>
      <p:sp>
        <p:nvSpPr>
          <p:cNvPr id="16" name="Right Arrow 15">
            <a:extLst>
              <a:ext uri="{FF2B5EF4-FFF2-40B4-BE49-F238E27FC236}">
                <a16:creationId xmlns:a16="http://schemas.microsoft.com/office/drawing/2014/main" id="{BFD9349A-9DE7-A140-A2A3-05EAF37E9CAB}"/>
              </a:ext>
            </a:extLst>
          </p:cNvPr>
          <p:cNvSpPr/>
          <p:nvPr/>
        </p:nvSpPr>
        <p:spPr>
          <a:xfrm rot="12059053">
            <a:off x="8594656" y="5007474"/>
            <a:ext cx="814526" cy="1774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9D20A0FD-F319-E241-9191-7F324A9645CF}"/>
              </a:ext>
            </a:extLst>
          </p:cNvPr>
          <p:cNvSpPr txBox="1"/>
          <p:nvPr/>
        </p:nvSpPr>
        <p:spPr>
          <a:xfrm>
            <a:off x="9413948" y="4955566"/>
            <a:ext cx="1671710" cy="1169551"/>
          </a:xfrm>
          <a:prstGeom prst="rect">
            <a:avLst/>
          </a:prstGeom>
          <a:noFill/>
        </p:spPr>
        <p:txBody>
          <a:bodyPr wrap="square" rtlCol="0">
            <a:spAutoFit/>
          </a:bodyPr>
          <a:lstStyle/>
          <a:p>
            <a:r>
              <a:rPr lang="en-US" sz="1400" dirty="0"/>
              <a:t>Enters a username, email and password of their choice and register an account. </a:t>
            </a:r>
          </a:p>
        </p:txBody>
      </p:sp>
      <p:sp>
        <p:nvSpPr>
          <p:cNvPr id="18" name="Right Arrow 17">
            <a:extLst>
              <a:ext uri="{FF2B5EF4-FFF2-40B4-BE49-F238E27FC236}">
                <a16:creationId xmlns:a16="http://schemas.microsoft.com/office/drawing/2014/main" id="{0258C8C0-8EB4-C842-886C-406C10EC5123}"/>
              </a:ext>
            </a:extLst>
          </p:cNvPr>
          <p:cNvSpPr/>
          <p:nvPr/>
        </p:nvSpPr>
        <p:spPr>
          <a:xfrm rot="1037213" flipV="1">
            <a:off x="7309276" y="2163758"/>
            <a:ext cx="1825368" cy="1634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8D141517-A5EA-264C-A3CB-67A19B25FCC2}"/>
              </a:ext>
            </a:extLst>
          </p:cNvPr>
          <p:cNvSpPr txBox="1"/>
          <p:nvPr/>
        </p:nvSpPr>
        <p:spPr>
          <a:xfrm>
            <a:off x="5476027" y="1133694"/>
            <a:ext cx="2210891" cy="954107"/>
          </a:xfrm>
          <a:prstGeom prst="rect">
            <a:avLst/>
          </a:prstGeom>
          <a:noFill/>
        </p:spPr>
        <p:txBody>
          <a:bodyPr wrap="square" rtlCol="0">
            <a:spAutoFit/>
          </a:bodyPr>
          <a:lstStyle/>
          <a:p>
            <a:r>
              <a:rPr lang="en-US" sz="1400" dirty="0"/>
              <a:t>Can change their name, email and password by entering the new data and clicking update </a:t>
            </a:r>
          </a:p>
        </p:txBody>
      </p:sp>
    </p:spTree>
    <p:extLst>
      <p:ext uri="{BB962C8B-B14F-4D97-AF65-F5344CB8AC3E}">
        <p14:creationId xmlns:p14="http://schemas.microsoft.com/office/powerpoint/2010/main" val="6243846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B744E19-91B5-1B4C-A979-DC204A3419EA}"/>
              </a:ext>
            </a:extLst>
          </p:cNvPr>
          <p:cNvSpPr>
            <a:spLocks noGrp="1"/>
          </p:cNvSpPr>
          <p:nvPr>
            <p:ph type="title"/>
          </p:nvPr>
        </p:nvSpPr>
        <p:spPr>
          <a:xfrm>
            <a:off x="919090" y="324389"/>
            <a:ext cx="9601200" cy="761035"/>
          </a:xfrm>
        </p:spPr>
        <p:txBody>
          <a:bodyPr/>
          <a:lstStyle/>
          <a:p>
            <a:r>
              <a:rPr lang="en-GB" b="1" u="sng" dirty="0"/>
              <a:t>SURVEY AND RESULTS</a:t>
            </a:r>
          </a:p>
        </p:txBody>
      </p:sp>
      <p:pic>
        <p:nvPicPr>
          <p:cNvPr id="14" name="Picture 13">
            <a:extLst>
              <a:ext uri="{FF2B5EF4-FFF2-40B4-BE49-F238E27FC236}">
                <a16:creationId xmlns:a16="http://schemas.microsoft.com/office/drawing/2014/main" id="{6F104462-5A4B-2F42-A5DB-923B91816707}"/>
              </a:ext>
            </a:extLst>
          </p:cNvPr>
          <p:cNvPicPr>
            <a:picLocks noChangeAspect="1"/>
          </p:cNvPicPr>
          <p:nvPr/>
        </p:nvPicPr>
        <p:blipFill>
          <a:blip r:embed="rId2"/>
          <a:stretch>
            <a:fillRect/>
          </a:stretch>
        </p:blipFill>
        <p:spPr>
          <a:xfrm>
            <a:off x="4417255" y="948055"/>
            <a:ext cx="7774745" cy="4961890"/>
          </a:xfrm>
          <a:prstGeom prst="rect">
            <a:avLst/>
          </a:prstGeom>
        </p:spPr>
      </p:pic>
      <p:sp>
        <p:nvSpPr>
          <p:cNvPr id="15" name="Content Placeholder 2">
            <a:extLst>
              <a:ext uri="{FF2B5EF4-FFF2-40B4-BE49-F238E27FC236}">
                <a16:creationId xmlns:a16="http://schemas.microsoft.com/office/drawing/2014/main" id="{AF1E37FE-5DB7-BC40-84D3-EBEBFF134DBD}"/>
              </a:ext>
            </a:extLst>
          </p:cNvPr>
          <p:cNvSpPr>
            <a:spLocks noGrp="1"/>
          </p:cNvSpPr>
          <p:nvPr>
            <p:ph idx="1"/>
          </p:nvPr>
        </p:nvSpPr>
        <p:spPr>
          <a:xfrm>
            <a:off x="635000" y="948055"/>
            <a:ext cx="4003235" cy="4747846"/>
          </a:xfrm>
        </p:spPr>
        <p:txBody>
          <a:bodyPr>
            <a:noAutofit/>
          </a:bodyPr>
          <a:lstStyle/>
          <a:p>
            <a:r>
              <a:rPr lang="en-GB" sz="1900" dirty="0"/>
              <a:t>Survey done after the testing phase (9-13</a:t>
            </a:r>
            <a:r>
              <a:rPr lang="en-GB" sz="1900" baseline="30000" dirty="0"/>
              <a:t>th</a:t>
            </a:r>
            <a:r>
              <a:rPr lang="en-GB" sz="1900" dirty="0"/>
              <a:t> April)</a:t>
            </a:r>
          </a:p>
          <a:p>
            <a:r>
              <a:rPr lang="en-GB" sz="1900" dirty="0"/>
              <a:t>5 questions with answers ranging from 1 (strongly disagree) to 5 (strongly agree)</a:t>
            </a:r>
          </a:p>
          <a:p>
            <a:r>
              <a:rPr lang="en-GB" sz="1900" dirty="0"/>
              <a:t>20 people were asked ranging from age 10 to 22</a:t>
            </a:r>
          </a:p>
          <a:p>
            <a:r>
              <a:rPr lang="en-GB" sz="1900" dirty="0"/>
              <a:t>Users experienced a satisfying session </a:t>
            </a:r>
          </a:p>
          <a:p>
            <a:r>
              <a:rPr lang="en-GB" sz="1900" dirty="0"/>
              <a:t>Content easy to understand </a:t>
            </a:r>
          </a:p>
          <a:p>
            <a:r>
              <a:rPr lang="en-GB" sz="1900" dirty="0"/>
              <a:t>Quizzes and worksheets boosted confidence and productivity</a:t>
            </a:r>
          </a:p>
          <a:p>
            <a:r>
              <a:rPr lang="en-GB" sz="1900" dirty="0"/>
              <a:t>Ease of use navigating through the pages and website </a:t>
            </a:r>
          </a:p>
          <a:p>
            <a:r>
              <a:rPr lang="en-GB" sz="1900" dirty="0"/>
              <a:t>User understood how the website functions</a:t>
            </a:r>
          </a:p>
        </p:txBody>
      </p:sp>
    </p:spTree>
    <p:extLst>
      <p:ext uri="{BB962C8B-B14F-4D97-AF65-F5344CB8AC3E}">
        <p14:creationId xmlns:p14="http://schemas.microsoft.com/office/powerpoint/2010/main" val="14038985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810505D-F36A-E548-A030-4F82CD218053}"/>
              </a:ext>
            </a:extLst>
          </p:cNvPr>
          <p:cNvSpPr>
            <a:spLocks noGrp="1"/>
          </p:cNvSpPr>
          <p:nvPr>
            <p:ph type="title"/>
          </p:nvPr>
        </p:nvSpPr>
        <p:spPr>
          <a:xfrm>
            <a:off x="919090" y="324389"/>
            <a:ext cx="9601200" cy="761035"/>
          </a:xfrm>
        </p:spPr>
        <p:txBody>
          <a:bodyPr/>
          <a:lstStyle/>
          <a:p>
            <a:r>
              <a:rPr lang="en-GB" b="1" u="sng" dirty="0"/>
              <a:t>CONCLUSION</a:t>
            </a:r>
          </a:p>
        </p:txBody>
      </p:sp>
      <p:sp>
        <p:nvSpPr>
          <p:cNvPr id="5" name="Content Placeholder 2">
            <a:extLst>
              <a:ext uri="{FF2B5EF4-FFF2-40B4-BE49-F238E27FC236}">
                <a16:creationId xmlns:a16="http://schemas.microsoft.com/office/drawing/2014/main" id="{75F3385C-BAAF-8E41-8C50-581E5A94EC09}"/>
              </a:ext>
            </a:extLst>
          </p:cNvPr>
          <p:cNvSpPr>
            <a:spLocks noGrp="1"/>
          </p:cNvSpPr>
          <p:nvPr>
            <p:ph idx="1"/>
          </p:nvPr>
        </p:nvSpPr>
        <p:spPr>
          <a:xfrm>
            <a:off x="800337" y="963819"/>
            <a:ext cx="11272910" cy="5569791"/>
          </a:xfrm>
        </p:spPr>
        <p:txBody>
          <a:bodyPr>
            <a:noAutofit/>
          </a:bodyPr>
          <a:lstStyle/>
          <a:p>
            <a:pPr marL="0" indent="0">
              <a:buNone/>
            </a:pPr>
            <a:r>
              <a:rPr lang="en-GB" dirty="0"/>
              <a:t>This project has successfully delivered a fully working product which focuses on students being able to learn maths content. It allows the user to select a course of their choice and begin to learn. A dashboard interface has been created for users who want to create an account which includes some extra benefits compared to those that decide not to make an account. These users can access all the content and quizzes as well as viewing their latest quiz results. At this moment, the website offers a total of eight different courses with twenty-eight topics.</a:t>
            </a:r>
          </a:p>
          <a:p>
            <a:pPr marL="0" indent="0">
              <a:buNone/>
            </a:pPr>
            <a:r>
              <a:rPr lang="en-GB" dirty="0"/>
              <a:t>The development stage of the project went well overall, although there were some technical issues which as a result lead to some delays. However, by following agile methodology, this allowed flexibility to prioritise certain tasks and requirements. There was also some implementation which involved a steep learning curve, however, once the difficulties were overcome, they were implemented and added to the website. </a:t>
            </a:r>
          </a:p>
          <a:p>
            <a:pPr marL="0" indent="0">
              <a:buNone/>
            </a:pPr>
            <a:r>
              <a:rPr lang="en-GB" dirty="0"/>
              <a:t>Finally, this project aimed to make sure users leave the website feeling satisfied with what they have learnt and ensure the users are attracted to the website which I feel was a success. The content provided is presented in a simple manner and is easily understandable by all ages. All the essential requirements were met in order to make the aims a success. Videos, quizzes and worksheets are accessible to the users making their learning experience better. The simple user interface makes this application user friendly and self explanatory on how to use it. Along side its simplicity its overall appearance is appealing to the eye and is easy to understand</a:t>
            </a:r>
          </a:p>
          <a:p>
            <a:pPr marL="0" indent="0">
              <a:buNone/>
            </a:pPr>
            <a:endParaRPr lang="en-US" sz="2400" dirty="0"/>
          </a:p>
        </p:txBody>
      </p:sp>
    </p:spTree>
    <p:extLst>
      <p:ext uri="{BB962C8B-B14F-4D97-AF65-F5344CB8AC3E}">
        <p14:creationId xmlns:p14="http://schemas.microsoft.com/office/powerpoint/2010/main" val="22307554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15401DE-D03D-0747-80F0-C430EC2CFEF2}"/>
              </a:ext>
            </a:extLst>
          </p:cNvPr>
          <p:cNvSpPr>
            <a:spLocks noGrp="1"/>
          </p:cNvSpPr>
          <p:nvPr>
            <p:ph type="title"/>
          </p:nvPr>
        </p:nvSpPr>
        <p:spPr>
          <a:xfrm>
            <a:off x="919090" y="324389"/>
            <a:ext cx="9601200" cy="761035"/>
          </a:xfrm>
        </p:spPr>
        <p:txBody>
          <a:bodyPr/>
          <a:lstStyle/>
          <a:p>
            <a:r>
              <a:rPr lang="en-GB" b="1" u="sng" dirty="0"/>
              <a:t>REFLECTION</a:t>
            </a:r>
          </a:p>
        </p:txBody>
      </p:sp>
      <p:sp>
        <p:nvSpPr>
          <p:cNvPr id="5" name="Content Placeholder 2">
            <a:extLst>
              <a:ext uri="{FF2B5EF4-FFF2-40B4-BE49-F238E27FC236}">
                <a16:creationId xmlns:a16="http://schemas.microsoft.com/office/drawing/2014/main" id="{5B6E2E70-ABB2-704A-9ECC-3ADCACE0E1D1}"/>
              </a:ext>
            </a:extLst>
          </p:cNvPr>
          <p:cNvSpPr>
            <a:spLocks noGrp="1"/>
          </p:cNvSpPr>
          <p:nvPr>
            <p:ph idx="1"/>
          </p:nvPr>
        </p:nvSpPr>
        <p:spPr>
          <a:xfrm>
            <a:off x="800337" y="963819"/>
            <a:ext cx="11272910" cy="5569791"/>
          </a:xfrm>
        </p:spPr>
        <p:txBody>
          <a:bodyPr>
            <a:noAutofit/>
          </a:bodyPr>
          <a:lstStyle/>
          <a:p>
            <a:r>
              <a:rPr lang="en-GB" dirty="0"/>
              <a:t>During this project, I had to overcome many unpredicted obstacles that was not predicted as well as improving some skills. </a:t>
            </a:r>
          </a:p>
          <a:p>
            <a:r>
              <a:rPr lang="en-GB" dirty="0"/>
              <a:t>Technical skills was the most improved skills in my personal development. This project was one of the biggest and complex projects I have worked on. It involved me learning languages that I have never experienced such as HTML, CSS and JavaScript. I found JavaScript to be the most difficult for me. It took me a long time to understand how it worked, but after taking the time out to learn it, it gave me the confidence to learn other languages. </a:t>
            </a:r>
          </a:p>
          <a:p>
            <a:r>
              <a:rPr lang="en-GB" dirty="0"/>
              <a:t>There was some problems when creating the project. With the website, I wanted to always achieve the best- looking website and spend a great amount of time in the design phase for small parts of the website. This is because I take pride in my work and so I wanted to create the engaging GUI which resulted in delaying other tasks. There were also points where the stress was too much for me which affected my performance and made me make rash mistakes. </a:t>
            </a:r>
          </a:p>
          <a:p>
            <a:r>
              <a:rPr lang="en-GB" dirty="0"/>
              <a:t>Overall, I believe the experience I have gained from this project will influence my performance in the coming years starting from now and set me in the right direction in my post-graduate future. In fact, in a recent job interview, the employer was interested by the project. They were impressed with what I have created as well as the diverse skillset that was involved in making this project. Straight away, I believe this project was a success professionally and as a personal achievement. </a:t>
            </a:r>
          </a:p>
          <a:p>
            <a:endParaRPr lang="en-GB" dirty="0"/>
          </a:p>
          <a:p>
            <a:endParaRPr lang="en-GB" dirty="0"/>
          </a:p>
          <a:p>
            <a:endParaRPr lang="en-GB" dirty="0"/>
          </a:p>
          <a:p>
            <a:endParaRPr lang="en-GB" dirty="0"/>
          </a:p>
          <a:p>
            <a:endParaRPr lang="en-GB" dirty="0"/>
          </a:p>
          <a:p>
            <a:pPr marL="0" indent="0">
              <a:buNone/>
            </a:pPr>
            <a:endParaRPr lang="en-US" sz="2400" dirty="0"/>
          </a:p>
        </p:txBody>
      </p:sp>
    </p:spTree>
    <p:extLst>
      <p:ext uri="{BB962C8B-B14F-4D97-AF65-F5344CB8AC3E}">
        <p14:creationId xmlns:p14="http://schemas.microsoft.com/office/powerpoint/2010/main" val="9805192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3767A5E-79D1-4646-BDE6-F3AEFD3A3372}"/>
              </a:ext>
            </a:extLst>
          </p:cNvPr>
          <p:cNvSpPr>
            <a:spLocks noGrp="1"/>
          </p:cNvSpPr>
          <p:nvPr>
            <p:ph type="title"/>
          </p:nvPr>
        </p:nvSpPr>
        <p:spPr>
          <a:xfrm>
            <a:off x="919090" y="324389"/>
            <a:ext cx="9601200" cy="761035"/>
          </a:xfrm>
        </p:spPr>
        <p:txBody>
          <a:bodyPr/>
          <a:lstStyle/>
          <a:p>
            <a:r>
              <a:rPr lang="en-GB" b="1" u="sng" dirty="0"/>
              <a:t>PURPOSE</a:t>
            </a:r>
          </a:p>
        </p:txBody>
      </p:sp>
      <p:sp>
        <p:nvSpPr>
          <p:cNvPr id="5" name="Title 1">
            <a:extLst>
              <a:ext uri="{FF2B5EF4-FFF2-40B4-BE49-F238E27FC236}">
                <a16:creationId xmlns:a16="http://schemas.microsoft.com/office/drawing/2014/main" id="{C23A8B1C-3F52-084E-97C2-0DF1EF17C559}"/>
              </a:ext>
            </a:extLst>
          </p:cNvPr>
          <p:cNvSpPr txBox="1">
            <a:spLocks/>
          </p:cNvSpPr>
          <p:nvPr/>
        </p:nvSpPr>
        <p:spPr>
          <a:xfrm>
            <a:off x="830189" y="1187989"/>
            <a:ext cx="10521433" cy="2761711"/>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GB" sz="2400" u="sng" dirty="0" err="1"/>
              <a:t>Pupose</a:t>
            </a:r>
            <a:r>
              <a:rPr lang="en-GB" sz="2400" u="sng" dirty="0"/>
              <a:t> of Maths Squared</a:t>
            </a:r>
          </a:p>
          <a:p>
            <a:endParaRPr lang="en-GB" sz="2400" u="sng" dirty="0"/>
          </a:p>
          <a:p>
            <a:pPr marL="342900" indent="-342900">
              <a:buFont typeface="Arial" panose="020B0604020202020204" pitchFamily="34" charset="0"/>
              <a:buChar char="•"/>
            </a:pPr>
            <a:r>
              <a:rPr lang="en-GB" sz="2400" dirty="0"/>
              <a:t>The main purpose of Maths Squared is to teach people how to accomplish calculations using arithmetic skills rather than people being dependant on calculators that people have grown accustomed to over the last few years. </a:t>
            </a:r>
          </a:p>
          <a:p>
            <a:pPr marL="342900" indent="-342900">
              <a:buFont typeface="Arial" panose="020B0604020202020204" pitchFamily="34" charset="0"/>
              <a:buChar char="•"/>
            </a:pPr>
            <a:endParaRPr lang="en-GB" sz="2400" dirty="0"/>
          </a:p>
          <a:p>
            <a:pPr marL="342900" indent="-342900">
              <a:buFont typeface="Arial" panose="020B0604020202020204" pitchFamily="34" charset="0"/>
              <a:buChar char="•"/>
            </a:pPr>
            <a:r>
              <a:rPr lang="en-GB" sz="2400" dirty="0"/>
              <a:t>Reduce the dependency for parents who rely on private tuition to make sure their children do not fall behind in class. </a:t>
            </a:r>
          </a:p>
          <a:p>
            <a:pPr marL="342900" indent="-342900">
              <a:buFont typeface="Arial" panose="020B0604020202020204" pitchFamily="34" charset="0"/>
              <a:buChar char="•"/>
            </a:pPr>
            <a:endParaRPr lang="en-GB" sz="2400" dirty="0"/>
          </a:p>
          <a:p>
            <a:endParaRPr lang="en-GB" sz="2400" dirty="0"/>
          </a:p>
        </p:txBody>
      </p:sp>
      <p:sp>
        <p:nvSpPr>
          <p:cNvPr id="6" name="Title 1">
            <a:extLst>
              <a:ext uri="{FF2B5EF4-FFF2-40B4-BE49-F238E27FC236}">
                <a16:creationId xmlns:a16="http://schemas.microsoft.com/office/drawing/2014/main" id="{FBB45F37-8BA3-7447-802A-2E8C990AFC11}"/>
              </a:ext>
            </a:extLst>
          </p:cNvPr>
          <p:cNvSpPr txBox="1">
            <a:spLocks/>
          </p:cNvSpPr>
          <p:nvPr/>
        </p:nvSpPr>
        <p:spPr>
          <a:xfrm>
            <a:off x="919090" y="4289155"/>
            <a:ext cx="10432532" cy="2761711"/>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GB" sz="2400" u="sng" dirty="0"/>
              <a:t>How does Maths Squared </a:t>
            </a:r>
            <a:r>
              <a:rPr lang="en-GB" sz="2400" u="sng" dirty="0" err="1"/>
              <a:t>fufil</a:t>
            </a:r>
            <a:r>
              <a:rPr lang="en-GB" sz="2400" u="sng" dirty="0"/>
              <a:t> this purpose</a:t>
            </a:r>
          </a:p>
          <a:p>
            <a:endParaRPr lang="en-GB" sz="2400" u="sng" dirty="0"/>
          </a:p>
          <a:p>
            <a:pPr marL="342900" indent="-342900">
              <a:buFont typeface="Arial" panose="020B0604020202020204" pitchFamily="34" charset="0"/>
              <a:buChar char="•"/>
            </a:pPr>
            <a:r>
              <a:rPr lang="en-GB" sz="2400" dirty="0"/>
              <a:t>Many different methods are shown to do the same calculation so the user has a choice on what is easier for them to use. </a:t>
            </a:r>
          </a:p>
          <a:p>
            <a:pPr marL="342900" indent="-342900">
              <a:buFont typeface="Arial" panose="020B0604020202020204" pitchFamily="34" charset="0"/>
              <a:buChar char="•"/>
            </a:pPr>
            <a:endParaRPr lang="en-GB" sz="2400" dirty="0"/>
          </a:p>
          <a:p>
            <a:pPr marL="342900" indent="-342900">
              <a:buFont typeface="Arial" panose="020B0604020202020204" pitchFamily="34" charset="0"/>
              <a:buChar char="•"/>
            </a:pPr>
            <a:r>
              <a:rPr lang="en-GB" sz="2400" dirty="0"/>
              <a:t>All the content provided is free and is accessible for anyone anywhere. </a:t>
            </a:r>
          </a:p>
          <a:p>
            <a:pPr marL="342900" indent="-342900">
              <a:buFont typeface="Arial" panose="020B0604020202020204" pitchFamily="34" charset="0"/>
              <a:buChar char="•"/>
            </a:pPr>
            <a:endParaRPr lang="en-GB" sz="2400" dirty="0"/>
          </a:p>
          <a:p>
            <a:endParaRPr lang="en-GB" sz="2400" dirty="0"/>
          </a:p>
        </p:txBody>
      </p:sp>
    </p:spTree>
    <p:extLst>
      <p:ext uri="{BB962C8B-B14F-4D97-AF65-F5344CB8AC3E}">
        <p14:creationId xmlns:p14="http://schemas.microsoft.com/office/powerpoint/2010/main" val="38076060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367E955-55D9-014D-8C64-D097A80D5829}"/>
              </a:ext>
            </a:extLst>
          </p:cNvPr>
          <p:cNvSpPr>
            <a:spLocks noGrp="1"/>
          </p:cNvSpPr>
          <p:nvPr>
            <p:ph type="title"/>
          </p:nvPr>
        </p:nvSpPr>
        <p:spPr>
          <a:xfrm>
            <a:off x="919090" y="324389"/>
            <a:ext cx="9601200" cy="761035"/>
          </a:xfrm>
        </p:spPr>
        <p:txBody>
          <a:bodyPr/>
          <a:lstStyle/>
          <a:p>
            <a:r>
              <a:rPr lang="en-GB" b="1" u="sng" dirty="0"/>
              <a:t>THE PROBLEM</a:t>
            </a:r>
          </a:p>
        </p:txBody>
      </p:sp>
      <p:sp>
        <p:nvSpPr>
          <p:cNvPr id="5" name="Title 1">
            <a:extLst>
              <a:ext uri="{FF2B5EF4-FFF2-40B4-BE49-F238E27FC236}">
                <a16:creationId xmlns:a16="http://schemas.microsoft.com/office/drawing/2014/main" id="{28A9DA39-01B6-A84F-8521-5713574B789B}"/>
              </a:ext>
            </a:extLst>
          </p:cNvPr>
          <p:cNvSpPr txBox="1">
            <a:spLocks/>
          </p:cNvSpPr>
          <p:nvPr/>
        </p:nvSpPr>
        <p:spPr>
          <a:xfrm>
            <a:off x="830190" y="1429289"/>
            <a:ext cx="10764910" cy="5428711"/>
          </a:xfrm>
          <a:prstGeom prst="rect">
            <a:avLst/>
          </a:prstGeom>
        </p:spPr>
        <p:txBody>
          <a:bodyPr vert="horz" lIns="91440" tIns="45720" rIns="91440" bIns="45720" rtlCol="0" anchor="t">
            <a:no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pPr marL="342900" indent="-342900">
              <a:buFont typeface="Arial" panose="020B0604020202020204" pitchFamily="34" charset="0"/>
              <a:buChar char="•"/>
            </a:pPr>
            <a:r>
              <a:rPr lang="en-GB" sz="2800" dirty="0"/>
              <a:t>The British public spent £6 billion in 2012 to make sure their children is getting the support they need with many saying it is a necessity they can barely afford. [1]</a:t>
            </a:r>
          </a:p>
          <a:p>
            <a:pPr marL="342900" indent="-342900">
              <a:buFont typeface="Arial" panose="020B0604020202020204" pitchFamily="34" charset="0"/>
              <a:buChar char="•"/>
            </a:pPr>
            <a:endParaRPr lang="en-GB" sz="2800" dirty="0"/>
          </a:p>
          <a:p>
            <a:pPr marL="342900" indent="-342900">
              <a:buFont typeface="Arial" panose="020B0604020202020204" pitchFamily="34" charset="0"/>
              <a:buChar char="•"/>
            </a:pPr>
            <a:r>
              <a:rPr lang="en-GB" sz="2800" dirty="0"/>
              <a:t>Students in classrooms spend approximately 90% sitting listen passively or not focussing at all. [2]</a:t>
            </a:r>
          </a:p>
          <a:p>
            <a:pPr marL="342900" indent="-342900">
              <a:buFont typeface="Arial" panose="020B0604020202020204" pitchFamily="34" charset="0"/>
              <a:buChar char="•"/>
            </a:pPr>
            <a:endParaRPr lang="en-GB" sz="2800" dirty="0"/>
          </a:p>
          <a:p>
            <a:pPr marL="342900" indent="-342900">
              <a:buFont typeface="Arial" panose="020B0604020202020204" pitchFamily="34" charset="0"/>
              <a:buChar char="•"/>
            </a:pPr>
            <a:r>
              <a:rPr lang="en-GB" sz="2800" dirty="0"/>
              <a:t>With students now struggling to focus in lessons which are usually 1 hour long due to smartphone, this can potentially cause a catalyst for the fall in student’s grades. </a:t>
            </a:r>
          </a:p>
          <a:p>
            <a:pPr marL="342900" indent="-342900">
              <a:buFont typeface="Arial" panose="020B0604020202020204" pitchFamily="34" charset="0"/>
              <a:buChar char="•"/>
            </a:pPr>
            <a:endParaRPr lang="en-GB" sz="2800" dirty="0"/>
          </a:p>
          <a:p>
            <a:pPr marL="342900" indent="-342900">
              <a:buFont typeface="Arial" panose="020B0604020202020204" pitchFamily="34" charset="0"/>
              <a:buChar char="•"/>
            </a:pPr>
            <a:r>
              <a:rPr lang="en-GB" sz="2800" dirty="0"/>
              <a:t>A solution for all of this would be to use free alternatives such as e-learning maths websites where students can access online material </a:t>
            </a:r>
          </a:p>
          <a:p>
            <a:pPr marL="342900" indent="-342900">
              <a:buFont typeface="Arial" panose="020B0604020202020204" pitchFamily="34" charset="0"/>
              <a:buChar char="•"/>
            </a:pPr>
            <a:endParaRPr lang="en-GB" sz="2800" dirty="0"/>
          </a:p>
          <a:p>
            <a:pPr marL="342900" indent="-342900">
              <a:buFont typeface="Arial" panose="020B0604020202020204" pitchFamily="34" charset="0"/>
              <a:buChar char="•"/>
            </a:pPr>
            <a:endParaRPr lang="en-GB" sz="2800" dirty="0"/>
          </a:p>
        </p:txBody>
      </p:sp>
    </p:spTree>
    <p:extLst>
      <p:ext uri="{BB962C8B-B14F-4D97-AF65-F5344CB8AC3E}">
        <p14:creationId xmlns:p14="http://schemas.microsoft.com/office/powerpoint/2010/main" val="19347382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Diagram 6">
            <a:extLst>
              <a:ext uri="{FF2B5EF4-FFF2-40B4-BE49-F238E27FC236}">
                <a16:creationId xmlns:a16="http://schemas.microsoft.com/office/drawing/2014/main" id="{BED46981-CED5-1F42-BB52-0BAE6C5E0D52}"/>
              </a:ext>
            </a:extLst>
          </p:cNvPr>
          <p:cNvGraphicFramePr/>
          <p:nvPr>
            <p:extLst>
              <p:ext uri="{D42A27DB-BD31-4B8C-83A1-F6EECF244321}">
                <p14:modId xmlns:p14="http://schemas.microsoft.com/office/powerpoint/2010/main" val="3205581904"/>
              </p:ext>
            </p:extLst>
          </p:nvPr>
        </p:nvGraphicFramePr>
        <p:xfrm>
          <a:off x="919090" y="1085425"/>
          <a:ext cx="5439507"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1" name="Diagram 10">
            <a:extLst>
              <a:ext uri="{FF2B5EF4-FFF2-40B4-BE49-F238E27FC236}">
                <a16:creationId xmlns:a16="http://schemas.microsoft.com/office/drawing/2014/main" id="{E52CE5E3-6864-D64B-8DCE-3B3999A961D6}"/>
              </a:ext>
            </a:extLst>
          </p:cNvPr>
          <p:cNvGraphicFramePr/>
          <p:nvPr>
            <p:extLst>
              <p:ext uri="{D42A27DB-BD31-4B8C-83A1-F6EECF244321}">
                <p14:modId xmlns:p14="http://schemas.microsoft.com/office/powerpoint/2010/main" val="2288307882"/>
              </p:ext>
            </p:extLst>
          </p:nvPr>
        </p:nvGraphicFramePr>
        <p:xfrm>
          <a:off x="6501619" y="1085424"/>
          <a:ext cx="5439507" cy="541866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12" name="Title 1">
            <a:extLst>
              <a:ext uri="{FF2B5EF4-FFF2-40B4-BE49-F238E27FC236}">
                <a16:creationId xmlns:a16="http://schemas.microsoft.com/office/drawing/2014/main" id="{EE10C3DE-D721-504E-8A19-E3A1D7751D10}"/>
              </a:ext>
            </a:extLst>
          </p:cNvPr>
          <p:cNvSpPr>
            <a:spLocks noGrp="1"/>
          </p:cNvSpPr>
          <p:nvPr>
            <p:ph type="title"/>
          </p:nvPr>
        </p:nvSpPr>
        <p:spPr>
          <a:xfrm>
            <a:off x="919090" y="324389"/>
            <a:ext cx="9601200" cy="761035"/>
          </a:xfrm>
        </p:spPr>
        <p:txBody>
          <a:bodyPr/>
          <a:lstStyle/>
          <a:p>
            <a:r>
              <a:rPr lang="en-GB" b="1" u="sng" dirty="0"/>
              <a:t>AIMS AND OBJECTIVES</a:t>
            </a:r>
          </a:p>
        </p:txBody>
      </p:sp>
    </p:spTree>
    <p:extLst>
      <p:ext uri="{BB962C8B-B14F-4D97-AF65-F5344CB8AC3E}">
        <p14:creationId xmlns:p14="http://schemas.microsoft.com/office/powerpoint/2010/main" val="32295188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55A09D0-B9D7-3E44-AA2A-4C4203288F54}"/>
              </a:ext>
            </a:extLst>
          </p:cNvPr>
          <p:cNvSpPr>
            <a:spLocks noGrp="1"/>
          </p:cNvSpPr>
          <p:nvPr>
            <p:ph type="title"/>
          </p:nvPr>
        </p:nvSpPr>
        <p:spPr>
          <a:xfrm>
            <a:off x="919090" y="324389"/>
            <a:ext cx="9601200" cy="761035"/>
          </a:xfrm>
        </p:spPr>
        <p:txBody>
          <a:bodyPr/>
          <a:lstStyle/>
          <a:p>
            <a:r>
              <a:rPr lang="en-GB" b="1" u="sng" dirty="0"/>
              <a:t>PLAN</a:t>
            </a:r>
          </a:p>
        </p:txBody>
      </p:sp>
      <p:graphicFrame>
        <p:nvGraphicFramePr>
          <p:cNvPr id="8" name="Diagram 7">
            <a:extLst>
              <a:ext uri="{FF2B5EF4-FFF2-40B4-BE49-F238E27FC236}">
                <a16:creationId xmlns:a16="http://schemas.microsoft.com/office/drawing/2014/main" id="{64E2046E-C4F2-3447-84AD-071EE0555D20}"/>
              </a:ext>
            </a:extLst>
          </p:cNvPr>
          <p:cNvGraphicFramePr/>
          <p:nvPr>
            <p:extLst>
              <p:ext uri="{D42A27DB-BD31-4B8C-83A1-F6EECF244321}">
                <p14:modId xmlns:p14="http://schemas.microsoft.com/office/powerpoint/2010/main" val="2485479903"/>
              </p:ext>
            </p:extLst>
          </p:nvPr>
        </p:nvGraphicFramePr>
        <p:xfrm>
          <a:off x="798653" y="2255857"/>
          <a:ext cx="11243291" cy="234628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73557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7447044-22B5-CB4B-98DC-44838E7D633D}"/>
              </a:ext>
            </a:extLst>
          </p:cNvPr>
          <p:cNvSpPr>
            <a:spLocks noGrp="1"/>
          </p:cNvSpPr>
          <p:nvPr>
            <p:ph type="title"/>
          </p:nvPr>
        </p:nvSpPr>
        <p:spPr>
          <a:xfrm>
            <a:off x="919090" y="324389"/>
            <a:ext cx="9601200" cy="761035"/>
          </a:xfrm>
        </p:spPr>
        <p:txBody>
          <a:bodyPr/>
          <a:lstStyle/>
          <a:p>
            <a:r>
              <a:rPr lang="en-GB" b="1" u="sng" dirty="0"/>
              <a:t>MAIN FEATURES OF THE WEBSITE</a:t>
            </a:r>
          </a:p>
        </p:txBody>
      </p:sp>
      <p:sp>
        <p:nvSpPr>
          <p:cNvPr id="5" name="Content Placeholder 2">
            <a:extLst>
              <a:ext uri="{FF2B5EF4-FFF2-40B4-BE49-F238E27FC236}">
                <a16:creationId xmlns:a16="http://schemas.microsoft.com/office/drawing/2014/main" id="{983123AB-244E-5041-8332-45BD5387335D}"/>
              </a:ext>
            </a:extLst>
          </p:cNvPr>
          <p:cNvSpPr>
            <a:spLocks noGrp="1"/>
          </p:cNvSpPr>
          <p:nvPr>
            <p:ph idx="1"/>
          </p:nvPr>
        </p:nvSpPr>
        <p:spPr>
          <a:xfrm>
            <a:off x="919090" y="1498209"/>
            <a:ext cx="9601200" cy="4747846"/>
          </a:xfrm>
        </p:spPr>
        <p:txBody>
          <a:bodyPr>
            <a:noAutofit/>
          </a:bodyPr>
          <a:lstStyle/>
          <a:p>
            <a:pPr marL="0" indent="0">
              <a:buNone/>
            </a:pPr>
            <a:r>
              <a:rPr lang="en-GB" sz="2400" dirty="0"/>
              <a:t>The main functions of the E-Learning website are:</a:t>
            </a:r>
          </a:p>
          <a:p>
            <a:r>
              <a:rPr lang="en-GB" sz="2400" dirty="0"/>
              <a:t>Provide a variety courses from KS2 to GCSE</a:t>
            </a:r>
          </a:p>
          <a:p>
            <a:r>
              <a:rPr lang="en-GB" sz="2400" dirty="0"/>
              <a:t>A full functioning login and register system</a:t>
            </a:r>
          </a:p>
          <a:p>
            <a:r>
              <a:rPr lang="en-GB" sz="2400" dirty="0"/>
              <a:t>A search bar tool</a:t>
            </a:r>
          </a:p>
          <a:p>
            <a:r>
              <a:rPr lang="en-GB" sz="2400" dirty="0"/>
              <a:t>Variety types of quizzes and worksheets </a:t>
            </a:r>
          </a:p>
          <a:p>
            <a:r>
              <a:rPr lang="en-GB" sz="2400" dirty="0"/>
              <a:t>A profile page where username, email and password can be changed</a:t>
            </a:r>
          </a:p>
          <a:p>
            <a:r>
              <a:rPr lang="en-GB" sz="2400" dirty="0"/>
              <a:t>Dashboard page where quiz results will be stored and displayed</a:t>
            </a:r>
          </a:p>
          <a:p>
            <a:r>
              <a:rPr lang="en-GB" sz="2400" dirty="0"/>
              <a:t>Social media pages</a:t>
            </a:r>
          </a:p>
          <a:p>
            <a:r>
              <a:rPr lang="en-GB" sz="2400" dirty="0"/>
              <a:t>Easy to use interface</a:t>
            </a:r>
            <a:endParaRPr lang="en-US" sz="2400" dirty="0"/>
          </a:p>
        </p:txBody>
      </p:sp>
    </p:spTree>
    <p:extLst>
      <p:ext uri="{BB962C8B-B14F-4D97-AF65-F5344CB8AC3E}">
        <p14:creationId xmlns:p14="http://schemas.microsoft.com/office/powerpoint/2010/main" val="37191041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F327726-3F8A-774C-8C89-EA4CE8F619D8}"/>
              </a:ext>
            </a:extLst>
          </p:cNvPr>
          <p:cNvSpPr>
            <a:spLocks noGrp="1"/>
          </p:cNvSpPr>
          <p:nvPr>
            <p:ph type="title"/>
          </p:nvPr>
        </p:nvSpPr>
        <p:spPr>
          <a:xfrm>
            <a:off x="919090" y="324389"/>
            <a:ext cx="4787900" cy="761035"/>
          </a:xfrm>
        </p:spPr>
        <p:txBody>
          <a:bodyPr/>
          <a:lstStyle/>
          <a:p>
            <a:r>
              <a:rPr lang="en-GB" b="1" u="sng" dirty="0"/>
              <a:t>USE CASE MODELS</a:t>
            </a:r>
          </a:p>
        </p:txBody>
      </p:sp>
      <p:pic>
        <p:nvPicPr>
          <p:cNvPr id="6" name="Picture 5" descr="A close up of text on a white background&#10;&#10;Description automatically generated">
            <a:extLst>
              <a:ext uri="{FF2B5EF4-FFF2-40B4-BE49-F238E27FC236}">
                <a16:creationId xmlns:a16="http://schemas.microsoft.com/office/drawing/2014/main" id="{553FD916-8358-CF4A-AF6A-C5420F8C463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19090" y="983824"/>
            <a:ext cx="6485010" cy="3526411"/>
          </a:xfrm>
          <a:prstGeom prst="rect">
            <a:avLst/>
          </a:prstGeom>
        </p:spPr>
      </p:pic>
      <p:pic>
        <p:nvPicPr>
          <p:cNvPr id="9" name="Picture 8">
            <a:extLst>
              <a:ext uri="{FF2B5EF4-FFF2-40B4-BE49-F238E27FC236}">
                <a16:creationId xmlns:a16="http://schemas.microsoft.com/office/drawing/2014/main" id="{6C181C00-2A8C-7F42-9BA1-BFB2EABCEE89}"/>
              </a:ext>
            </a:extLst>
          </p:cNvPr>
          <p:cNvPicPr>
            <a:picLocks noChangeAspect="1"/>
          </p:cNvPicPr>
          <p:nvPr/>
        </p:nvPicPr>
        <p:blipFill rotWithShape="1">
          <a:blip r:embed="rId3">
            <a:extLst>
              <a:ext uri="{28A0092B-C50C-407E-A947-70E740481C1C}">
                <a14:useLocalDpi xmlns:a14="http://schemas.microsoft.com/office/drawing/2010/main" val="0"/>
              </a:ext>
            </a:extLst>
          </a:blip>
          <a:srcRect l="4302" t="4376" r="1615" b="4046"/>
          <a:stretch/>
        </p:blipFill>
        <p:spPr bwMode="auto">
          <a:xfrm>
            <a:off x="919090" y="4569314"/>
            <a:ext cx="6485010" cy="2174386"/>
          </a:xfrm>
          <a:prstGeom prst="rect">
            <a:avLst/>
          </a:prstGeom>
          <a:ln>
            <a:noFill/>
          </a:ln>
          <a:extLst>
            <a:ext uri="{53640926-AAD7-44D8-BBD7-CCE9431645EC}">
              <a14:shadowObscured xmlns:a14="http://schemas.microsoft.com/office/drawing/2010/main"/>
            </a:ext>
          </a:extLst>
        </p:spPr>
      </p:pic>
      <p:sp>
        <p:nvSpPr>
          <p:cNvPr id="11" name="Content Placeholder 2">
            <a:extLst>
              <a:ext uri="{FF2B5EF4-FFF2-40B4-BE49-F238E27FC236}">
                <a16:creationId xmlns:a16="http://schemas.microsoft.com/office/drawing/2014/main" id="{47D47A4D-743A-684B-B955-1F5F32DF0F9B}"/>
              </a:ext>
            </a:extLst>
          </p:cNvPr>
          <p:cNvSpPr>
            <a:spLocks noGrp="1"/>
          </p:cNvSpPr>
          <p:nvPr>
            <p:ph idx="1"/>
          </p:nvPr>
        </p:nvSpPr>
        <p:spPr>
          <a:xfrm>
            <a:off x="7404100" y="1085424"/>
            <a:ext cx="4787900" cy="5407855"/>
          </a:xfrm>
        </p:spPr>
        <p:txBody>
          <a:bodyPr>
            <a:noAutofit/>
          </a:bodyPr>
          <a:lstStyle/>
          <a:p>
            <a:r>
              <a:rPr lang="en-US" sz="2400" dirty="0"/>
              <a:t>2 Use Case Models; 1 for users with an account and another without an account</a:t>
            </a:r>
          </a:p>
          <a:p>
            <a:r>
              <a:rPr lang="en-US" sz="2400" dirty="0"/>
              <a:t>User (account) can login and access the dashboard page where it displays the quiz results and courses/topics as well access to the profile page. Also makes use of the search bar feature</a:t>
            </a:r>
          </a:p>
          <a:p>
            <a:r>
              <a:rPr lang="en-US" sz="2400" dirty="0"/>
              <a:t>User (no account) only has access to the search bar to view the content </a:t>
            </a:r>
          </a:p>
        </p:txBody>
      </p:sp>
    </p:spTree>
    <p:extLst>
      <p:ext uri="{BB962C8B-B14F-4D97-AF65-F5344CB8AC3E}">
        <p14:creationId xmlns:p14="http://schemas.microsoft.com/office/powerpoint/2010/main" val="29535028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FAF5E41-7B0B-874E-8D07-E97DF14EB4AA}"/>
              </a:ext>
            </a:extLst>
          </p:cNvPr>
          <p:cNvSpPr>
            <a:spLocks noGrp="1"/>
          </p:cNvSpPr>
          <p:nvPr>
            <p:ph type="title"/>
          </p:nvPr>
        </p:nvSpPr>
        <p:spPr>
          <a:xfrm>
            <a:off x="919090" y="324389"/>
            <a:ext cx="9601200" cy="761035"/>
          </a:xfrm>
        </p:spPr>
        <p:txBody>
          <a:bodyPr/>
          <a:lstStyle/>
          <a:p>
            <a:r>
              <a:rPr lang="en-GB" b="1" u="sng" dirty="0"/>
              <a:t>USER INTERFACE – HOME PAGE </a:t>
            </a:r>
          </a:p>
        </p:txBody>
      </p:sp>
      <p:pic>
        <p:nvPicPr>
          <p:cNvPr id="8" name="Picture 7" descr="A screenshot of a cell phone&#10;&#10;Description automatically generated">
            <a:extLst>
              <a:ext uri="{FF2B5EF4-FFF2-40B4-BE49-F238E27FC236}">
                <a16:creationId xmlns:a16="http://schemas.microsoft.com/office/drawing/2014/main" id="{160A1ADA-9B37-C446-B28C-8B9D45EBA401}"/>
              </a:ext>
            </a:extLst>
          </p:cNvPr>
          <p:cNvPicPr>
            <a:picLocks noChangeAspect="1"/>
          </p:cNvPicPr>
          <p:nvPr/>
        </p:nvPicPr>
        <p:blipFill>
          <a:blip r:embed="rId2"/>
          <a:stretch>
            <a:fillRect/>
          </a:stretch>
        </p:blipFill>
        <p:spPr>
          <a:xfrm>
            <a:off x="1270246" y="1085424"/>
            <a:ext cx="6086129" cy="4065987"/>
          </a:xfrm>
          <a:prstGeom prst="rect">
            <a:avLst/>
          </a:prstGeom>
        </p:spPr>
      </p:pic>
      <p:sp>
        <p:nvSpPr>
          <p:cNvPr id="9" name="Right Arrow 8">
            <a:extLst>
              <a:ext uri="{FF2B5EF4-FFF2-40B4-BE49-F238E27FC236}">
                <a16:creationId xmlns:a16="http://schemas.microsoft.com/office/drawing/2014/main" id="{F440B9D2-FC70-034A-9A7A-26D27FEDEA31}"/>
              </a:ext>
            </a:extLst>
          </p:cNvPr>
          <p:cNvSpPr/>
          <p:nvPr/>
        </p:nvSpPr>
        <p:spPr>
          <a:xfrm rot="10800000">
            <a:off x="7064164" y="1164633"/>
            <a:ext cx="814526" cy="1774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806FF23A-9437-DF47-887C-7BAC9B7D45F0}"/>
              </a:ext>
            </a:extLst>
          </p:cNvPr>
          <p:cNvSpPr txBox="1"/>
          <p:nvPr/>
        </p:nvSpPr>
        <p:spPr>
          <a:xfrm>
            <a:off x="7878690" y="867429"/>
            <a:ext cx="1671710" cy="1200329"/>
          </a:xfrm>
          <a:prstGeom prst="rect">
            <a:avLst/>
          </a:prstGeom>
          <a:noFill/>
        </p:spPr>
        <p:txBody>
          <a:bodyPr wrap="square" rtlCol="0">
            <a:spAutoFit/>
          </a:bodyPr>
          <a:lstStyle/>
          <a:p>
            <a:r>
              <a:rPr lang="en-US" sz="1200" dirty="0"/>
              <a:t>Login or register with the website. Gain access to the dashboard page where quiz results and profile page is stored.  </a:t>
            </a:r>
          </a:p>
        </p:txBody>
      </p:sp>
      <p:sp>
        <p:nvSpPr>
          <p:cNvPr id="11" name="Right Arrow 10">
            <a:extLst>
              <a:ext uri="{FF2B5EF4-FFF2-40B4-BE49-F238E27FC236}">
                <a16:creationId xmlns:a16="http://schemas.microsoft.com/office/drawing/2014/main" id="{1BA86336-7DC8-DE4C-8ABE-6ECBDD1471EF}"/>
              </a:ext>
            </a:extLst>
          </p:cNvPr>
          <p:cNvSpPr/>
          <p:nvPr/>
        </p:nvSpPr>
        <p:spPr>
          <a:xfrm rot="12404606">
            <a:off x="1995483" y="3674030"/>
            <a:ext cx="814526" cy="1774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ight Arrow 12">
            <a:extLst>
              <a:ext uri="{FF2B5EF4-FFF2-40B4-BE49-F238E27FC236}">
                <a16:creationId xmlns:a16="http://schemas.microsoft.com/office/drawing/2014/main" id="{D1864637-E8D3-AF44-BA4C-0B5A56C21C46}"/>
              </a:ext>
            </a:extLst>
          </p:cNvPr>
          <p:cNvSpPr/>
          <p:nvPr/>
        </p:nvSpPr>
        <p:spPr>
          <a:xfrm rot="16200000">
            <a:off x="5458139" y="1603648"/>
            <a:ext cx="709931" cy="18682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E1F64B6D-CAB1-7546-A750-FFFDA87A15B3}"/>
              </a:ext>
            </a:extLst>
          </p:cNvPr>
          <p:cNvSpPr txBox="1"/>
          <p:nvPr/>
        </p:nvSpPr>
        <p:spPr>
          <a:xfrm>
            <a:off x="5239875" y="1943009"/>
            <a:ext cx="1453370" cy="646331"/>
          </a:xfrm>
          <a:prstGeom prst="rect">
            <a:avLst/>
          </a:prstGeom>
          <a:solidFill>
            <a:schemeClr val="bg1"/>
          </a:solidFill>
        </p:spPr>
        <p:txBody>
          <a:bodyPr wrap="square" rtlCol="0">
            <a:spAutoFit/>
          </a:bodyPr>
          <a:lstStyle/>
          <a:p>
            <a:r>
              <a:rPr lang="en-US" sz="1200" dirty="0"/>
              <a:t>A search bar. Users with or without an account can use it. </a:t>
            </a:r>
          </a:p>
        </p:txBody>
      </p:sp>
      <p:sp>
        <p:nvSpPr>
          <p:cNvPr id="15" name="TextBox 14">
            <a:extLst>
              <a:ext uri="{FF2B5EF4-FFF2-40B4-BE49-F238E27FC236}">
                <a16:creationId xmlns:a16="http://schemas.microsoft.com/office/drawing/2014/main" id="{C21BEDE9-F734-4047-A2B4-596500C35C64}"/>
              </a:ext>
            </a:extLst>
          </p:cNvPr>
          <p:cNvSpPr txBox="1"/>
          <p:nvPr/>
        </p:nvSpPr>
        <p:spPr>
          <a:xfrm>
            <a:off x="714900" y="1976723"/>
            <a:ext cx="924782" cy="1200329"/>
          </a:xfrm>
          <a:prstGeom prst="rect">
            <a:avLst/>
          </a:prstGeom>
          <a:solidFill>
            <a:schemeClr val="bg1"/>
          </a:solidFill>
        </p:spPr>
        <p:txBody>
          <a:bodyPr wrap="square" rtlCol="0">
            <a:spAutoFit/>
          </a:bodyPr>
          <a:lstStyle/>
          <a:p>
            <a:r>
              <a:rPr lang="en-US" sz="1200" dirty="0"/>
              <a:t>The logo of the brand. Also a button to go to the home page</a:t>
            </a:r>
          </a:p>
        </p:txBody>
      </p:sp>
      <p:sp>
        <p:nvSpPr>
          <p:cNvPr id="16" name="Right Arrow 15">
            <a:extLst>
              <a:ext uri="{FF2B5EF4-FFF2-40B4-BE49-F238E27FC236}">
                <a16:creationId xmlns:a16="http://schemas.microsoft.com/office/drawing/2014/main" id="{458FA082-AD01-FD43-9220-DEF610E2E31A}"/>
              </a:ext>
            </a:extLst>
          </p:cNvPr>
          <p:cNvSpPr/>
          <p:nvPr/>
        </p:nvSpPr>
        <p:spPr>
          <a:xfrm rot="18734256">
            <a:off x="1185932" y="1681337"/>
            <a:ext cx="814526" cy="1774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ight Arrow 16">
            <a:extLst>
              <a:ext uri="{FF2B5EF4-FFF2-40B4-BE49-F238E27FC236}">
                <a16:creationId xmlns:a16="http://schemas.microsoft.com/office/drawing/2014/main" id="{673FBCEC-2F0B-1F45-B58A-BA53EBBE5B9B}"/>
              </a:ext>
            </a:extLst>
          </p:cNvPr>
          <p:cNvSpPr/>
          <p:nvPr/>
        </p:nvSpPr>
        <p:spPr>
          <a:xfrm rot="19032816">
            <a:off x="3499373" y="5342552"/>
            <a:ext cx="988021" cy="1924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B97006A1-A5F7-BF4A-86E2-22D297D796B9}"/>
              </a:ext>
            </a:extLst>
          </p:cNvPr>
          <p:cNvSpPr txBox="1"/>
          <p:nvPr/>
        </p:nvSpPr>
        <p:spPr>
          <a:xfrm>
            <a:off x="1970519" y="5495307"/>
            <a:ext cx="1671710" cy="646331"/>
          </a:xfrm>
          <a:prstGeom prst="rect">
            <a:avLst/>
          </a:prstGeom>
          <a:noFill/>
        </p:spPr>
        <p:txBody>
          <a:bodyPr wrap="square" rtlCol="0">
            <a:spAutoFit/>
          </a:bodyPr>
          <a:lstStyle/>
          <a:p>
            <a:r>
              <a:rPr lang="en-US" sz="1200" dirty="0"/>
              <a:t>A brief description of what the website is about.</a:t>
            </a:r>
          </a:p>
        </p:txBody>
      </p:sp>
      <p:sp>
        <p:nvSpPr>
          <p:cNvPr id="12" name="TextBox 11">
            <a:extLst>
              <a:ext uri="{FF2B5EF4-FFF2-40B4-BE49-F238E27FC236}">
                <a16:creationId xmlns:a16="http://schemas.microsoft.com/office/drawing/2014/main" id="{1CF05F70-44AF-C641-8A7D-48B884031EFA}"/>
              </a:ext>
            </a:extLst>
          </p:cNvPr>
          <p:cNvSpPr txBox="1"/>
          <p:nvPr/>
        </p:nvSpPr>
        <p:spPr>
          <a:xfrm>
            <a:off x="1566891" y="4172841"/>
            <a:ext cx="1671710" cy="830997"/>
          </a:xfrm>
          <a:prstGeom prst="rect">
            <a:avLst/>
          </a:prstGeom>
          <a:noFill/>
        </p:spPr>
        <p:txBody>
          <a:bodyPr wrap="square" rtlCol="0">
            <a:spAutoFit/>
          </a:bodyPr>
          <a:lstStyle/>
          <a:p>
            <a:r>
              <a:rPr lang="en-US" sz="1200" dirty="0"/>
              <a:t>Big banner introducing the website. This is the same for each topic page.   </a:t>
            </a:r>
          </a:p>
        </p:txBody>
      </p:sp>
      <p:sp>
        <p:nvSpPr>
          <p:cNvPr id="22" name="TextBox 21">
            <a:extLst>
              <a:ext uri="{FF2B5EF4-FFF2-40B4-BE49-F238E27FC236}">
                <a16:creationId xmlns:a16="http://schemas.microsoft.com/office/drawing/2014/main" id="{4C1138EA-4A5F-D74D-8F80-33472569B055}"/>
              </a:ext>
            </a:extLst>
          </p:cNvPr>
          <p:cNvSpPr txBox="1"/>
          <p:nvPr/>
        </p:nvSpPr>
        <p:spPr>
          <a:xfrm>
            <a:off x="5308966" y="5544940"/>
            <a:ext cx="1671710" cy="646331"/>
          </a:xfrm>
          <a:prstGeom prst="rect">
            <a:avLst/>
          </a:prstGeom>
          <a:noFill/>
        </p:spPr>
        <p:txBody>
          <a:bodyPr wrap="square" rtlCol="0">
            <a:spAutoFit/>
          </a:bodyPr>
          <a:lstStyle/>
          <a:p>
            <a:r>
              <a:rPr lang="en-US" sz="1200" dirty="0"/>
              <a:t>A service section providing users what courses are available</a:t>
            </a:r>
          </a:p>
        </p:txBody>
      </p:sp>
      <p:pic>
        <p:nvPicPr>
          <p:cNvPr id="24" name="Picture 23" descr="A screenshot of a cell phone&#10;&#10;Description automatically generated">
            <a:extLst>
              <a:ext uri="{FF2B5EF4-FFF2-40B4-BE49-F238E27FC236}">
                <a16:creationId xmlns:a16="http://schemas.microsoft.com/office/drawing/2014/main" id="{D98CAC0D-BA91-8144-AD33-3E84BA3D20E6}"/>
              </a:ext>
            </a:extLst>
          </p:cNvPr>
          <p:cNvPicPr>
            <a:picLocks noChangeAspect="1"/>
          </p:cNvPicPr>
          <p:nvPr/>
        </p:nvPicPr>
        <p:blipFill rotWithShape="1">
          <a:blip r:embed="rId3"/>
          <a:srcRect l="2265" r="8668"/>
          <a:stretch/>
        </p:blipFill>
        <p:spPr>
          <a:xfrm>
            <a:off x="7501189" y="2067758"/>
            <a:ext cx="4577702" cy="4663242"/>
          </a:xfrm>
          <a:prstGeom prst="rect">
            <a:avLst/>
          </a:prstGeom>
        </p:spPr>
      </p:pic>
      <p:sp>
        <p:nvSpPr>
          <p:cNvPr id="21" name="Right Arrow 20">
            <a:extLst>
              <a:ext uri="{FF2B5EF4-FFF2-40B4-BE49-F238E27FC236}">
                <a16:creationId xmlns:a16="http://schemas.microsoft.com/office/drawing/2014/main" id="{713AB081-47C4-BC4D-95DB-C73FAEBF1205}"/>
              </a:ext>
            </a:extLst>
          </p:cNvPr>
          <p:cNvSpPr/>
          <p:nvPr/>
        </p:nvSpPr>
        <p:spPr>
          <a:xfrm rot="19032816" flipV="1">
            <a:off x="6713120" y="5115379"/>
            <a:ext cx="1624555" cy="22726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5395627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53F5999-B215-D740-AE15-D2D49A247008}"/>
              </a:ext>
            </a:extLst>
          </p:cNvPr>
          <p:cNvSpPr>
            <a:spLocks noGrp="1"/>
          </p:cNvSpPr>
          <p:nvPr>
            <p:ph type="title"/>
          </p:nvPr>
        </p:nvSpPr>
        <p:spPr>
          <a:xfrm>
            <a:off x="919090" y="324389"/>
            <a:ext cx="9601200" cy="761035"/>
          </a:xfrm>
        </p:spPr>
        <p:txBody>
          <a:bodyPr/>
          <a:lstStyle/>
          <a:p>
            <a:r>
              <a:rPr lang="en-GB" b="1" u="sng" dirty="0"/>
              <a:t>USER INTERFACE – DASHBOARD</a:t>
            </a:r>
          </a:p>
        </p:txBody>
      </p:sp>
      <p:pic>
        <p:nvPicPr>
          <p:cNvPr id="6" name="Picture 5" descr="A screenshot of a cell phone&#10;&#10;Description automatically generated">
            <a:extLst>
              <a:ext uri="{FF2B5EF4-FFF2-40B4-BE49-F238E27FC236}">
                <a16:creationId xmlns:a16="http://schemas.microsoft.com/office/drawing/2014/main" id="{E41D82FF-8D70-FA41-A443-67B024DD5239}"/>
              </a:ext>
            </a:extLst>
          </p:cNvPr>
          <p:cNvPicPr>
            <a:picLocks noChangeAspect="1"/>
          </p:cNvPicPr>
          <p:nvPr/>
        </p:nvPicPr>
        <p:blipFill>
          <a:blip r:embed="rId2"/>
          <a:stretch>
            <a:fillRect/>
          </a:stretch>
        </p:blipFill>
        <p:spPr>
          <a:xfrm>
            <a:off x="2230266" y="1085424"/>
            <a:ext cx="7731467" cy="5495424"/>
          </a:xfrm>
          <a:prstGeom prst="rect">
            <a:avLst/>
          </a:prstGeom>
        </p:spPr>
      </p:pic>
      <p:sp>
        <p:nvSpPr>
          <p:cNvPr id="7" name="Right Arrow 6">
            <a:extLst>
              <a:ext uri="{FF2B5EF4-FFF2-40B4-BE49-F238E27FC236}">
                <a16:creationId xmlns:a16="http://schemas.microsoft.com/office/drawing/2014/main" id="{BC615D82-3A62-544F-827E-A813A2C92491}"/>
              </a:ext>
            </a:extLst>
          </p:cNvPr>
          <p:cNvSpPr/>
          <p:nvPr/>
        </p:nvSpPr>
        <p:spPr>
          <a:xfrm rot="10800000">
            <a:off x="9705764" y="1246908"/>
            <a:ext cx="814526" cy="1774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A6D23E1C-B8AC-9041-987C-2584118577F5}"/>
              </a:ext>
            </a:extLst>
          </p:cNvPr>
          <p:cNvSpPr txBox="1"/>
          <p:nvPr/>
        </p:nvSpPr>
        <p:spPr>
          <a:xfrm>
            <a:off x="10520290" y="1085424"/>
            <a:ext cx="1671710" cy="646331"/>
          </a:xfrm>
          <a:prstGeom prst="rect">
            <a:avLst/>
          </a:prstGeom>
          <a:noFill/>
        </p:spPr>
        <p:txBody>
          <a:bodyPr wrap="square" rtlCol="0">
            <a:spAutoFit/>
          </a:bodyPr>
          <a:lstStyle/>
          <a:p>
            <a:r>
              <a:rPr lang="en-US" sz="1200" dirty="0"/>
              <a:t>A drop-down menu to access the dashboard, profile page or log out. </a:t>
            </a:r>
          </a:p>
        </p:txBody>
      </p:sp>
      <p:sp>
        <p:nvSpPr>
          <p:cNvPr id="9" name="Right Arrow 8">
            <a:extLst>
              <a:ext uri="{FF2B5EF4-FFF2-40B4-BE49-F238E27FC236}">
                <a16:creationId xmlns:a16="http://schemas.microsoft.com/office/drawing/2014/main" id="{49926B3E-EC75-8E44-AF25-B3B114AE7F1F}"/>
              </a:ext>
            </a:extLst>
          </p:cNvPr>
          <p:cNvSpPr/>
          <p:nvPr/>
        </p:nvSpPr>
        <p:spPr>
          <a:xfrm rot="12059053">
            <a:off x="9769624" y="2419631"/>
            <a:ext cx="814526" cy="1774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A30036A0-F7A9-3B44-B964-89F26AF59445}"/>
              </a:ext>
            </a:extLst>
          </p:cNvPr>
          <p:cNvSpPr txBox="1"/>
          <p:nvPr/>
        </p:nvSpPr>
        <p:spPr>
          <a:xfrm>
            <a:off x="10520290" y="2641091"/>
            <a:ext cx="1671710" cy="646331"/>
          </a:xfrm>
          <a:prstGeom prst="rect">
            <a:avLst/>
          </a:prstGeom>
          <a:noFill/>
        </p:spPr>
        <p:txBody>
          <a:bodyPr wrap="square" rtlCol="0">
            <a:spAutoFit/>
          </a:bodyPr>
          <a:lstStyle/>
          <a:p>
            <a:r>
              <a:rPr lang="en-US" sz="1200" dirty="0"/>
              <a:t>Shows the users last 3 quiz results they have attempted. </a:t>
            </a:r>
          </a:p>
        </p:txBody>
      </p:sp>
      <p:sp>
        <p:nvSpPr>
          <p:cNvPr id="11" name="Right Arrow 10">
            <a:extLst>
              <a:ext uri="{FF2B5EF4-FFF2-40B4-BE49-F238E27FC236}">
                <a16:creationId xmlns:a16="http://schemas.microsoft.com/office/drawing/2014/main" id="{B3B94B37-945C-5F46-AA13-B3732DB1E124}"/>
              </a:ext>
            </a:extLst>
          </p:cNvPr>
          <p:cNvSpPr/>
          <p:nvPr/>
        </p:nvSpPr>
        <p:spPr>
          <a:xfrm>
            <a:off x="2136595" y="1816617"/>
            <a:ext cx="2803540" cy="2021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0DC5F495-044E-3F49-88AE-ECE54088AA22}"/>
              </a:ext>
            </a:extLst>
          </p:cNvPr>
          <p:cNvSpPr txBox="1"/>
          <p:nvPr/>
        </p:nvSpPr>
        <p:spPr>
          <a:xfrm>
            <a:off x="673557" y="1536726"/>
            <a:ext cx="1671710" cy="461665"/>
          </a:xfrm>
          <a:prstGeom prst="rect">
            <a:avLst/>
          </a:prstGeom>
          <a:noFill/>
        </p:spPr>
        <p:txBody>
          <a:bodyPr wrap="square" rtlCol="0">
            <a:spAutoFit/>
          </a:bodyPr>
          <a:lstStyle/>
          <a:p>
            <a:r>
              <a:rPr lang="en-US" sz="1200" dirty="0"/>
              <a:t>A greeting message with their username. </a:t>
            </a:r>
          </a:p>
        </p:txBody>
      </p:sp>
      <p:sp>
        <p:nvSpPr>
          <p:cNvPr id="13" name="Right Arrow 12">
            <a:extLst>
              <a:ext uri="{FF2B5EF4-FFF2-40B4-BE49-F238E27FC236}">
                <a16:creationId xmlns:a16="http://schemas.microsoft.com/office/drawing/2014/main" id="{D8285923-C7DC-D349-9509-F66D80AB9CF5}"/>
              </a:ext>
            </a:extLst>
          </p:cNvPr>
          <p:cNvSpPr/>
          <p:nvPr/>
        </p:nvSpPr>
        <p:spPr>
          <a:xfrm rot="21205629">
            <a:off x="2081818" y="2875524"/>
            <a:ext cx="814526" cy="1774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F47D3D7E-F43F-B449-86F1-0AE6FE498263}"/>
              </a:ext>
            </a:extLst>
          </p:cNvPr>
          <p:cNvSpPr txBox="1"/>
          <p:nvPr/>
        </p:nvSpPr>
        <p:spPr>
          <a:xfrm>
            <a:off x="817371" y="2742473"/>
            <a:ext cx="1671710" cy="830997"/>
          </a:xfrm>
          <a:prstGeom prst="rect">
            <a:avLst/>
          </a:prstGeom>
          <a:noFill/>
        </p:spPr>
        <p:txBody>
          <a:bodyPr wrap="square" rtlCol="0">
            <a:spAutoFit/>
          </a:bodyPr>
          <a:lstStyle/>
          <a:p>
            <a:r>
              <a:rPr lang="en-US" sz="1200" dirty="0"/>
              <a:t>Users profile page. Can update their email, name or password. </a:t>
            </a:r>
          </a:p>
        </p:txBody>
      </p:sp>
      <p:sp>
        <p:nvSpPr>
          <p:cNvPr id="15" name="Right Arrow 14">
            <a:extLst>
              <a:ext uri="{FF2B5EF4-FFF2-40B4-BE49-F238E27FC236}">
                <a16:creationId xmlns:a16="http://schemas.microsoft.com/office/drawing/2014/main" id="{23D7284C-8691-1A48-849D-837886D8FECF}"/>
              </a:ext>
            </a:extLst>
          </p:cNvPr>
          <p:cNvSpPr/>
          <p:nvPr/>
        </p:nvSpPr>
        <p:spPr>
          <a:xfrm rot="21205629">
            <a:off x="1679189" y="4479948"/>
            <a:ext cx="814526" cy="1774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3EE6AC20-6451-C14A-8E8C-FC3C2559E82E}"/>
              </a:ext>
            </a:extLst>
          </p:cNvPr>
          <p:cNvSpPr txBox="1"/>
          <p:nvPr/>
        </p:nvSpPr>
        <p:spPr>
          <a:xfrm>
            <a:off x="789019" y="4677528"/>
            <a:ext cx="1671710" cy="461665"/>
          </a:xfrm>
          <a:prstGeom prst="rect">
            <a:avLst/>
          </a:prstGeom>
          <a:noFill/>
        </p:spPr>
        <p:txBody>
          <a:bodyPr wrap="square" rtlCol="0">
            <a:spAutoFit/>
          </a:bodyPr>
          <a:lstStyle/>
          <a:p>
            <a:r>
              <a:rPr lang="en-US" sz="1200" dirty="0"/>
              <a:t>All the courses available for the user</a:t>
            </a:r>
          </a:p>
        </p:txBody>
      </p:sp>
      <p:sp>
        <p:nvSpPr>
          <p:cNvPr id="17" name="Right Arrow 16">
            <a:extLst>
              <a:ext uri="{FF2B5EF4-FFF2-40B4-BE49-F238E27FC236}">
                <a16:creationId xmlns:a16="http://schemas.microsoft.com/office/drawing/2014/main" id="{25899091-ABC8-4A47-A8E6-4C6C2C7B0F9D}"/>
              </a:ext>
            </a:extLst>
          </p:cNvPr>
          <p:cNvSpPr/>
          <p:nvPr/>
        </p:nvSpPr>
        <p:spPr>
          <a:xfrm rot="16200000">
            <a:off x="5768940" y="4980778"/>
            <a:ext cx="654118" cy="170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19CE03DF-94B5-6247-A8AF-94DF51D1FC5E}"/>
              </a:ext>
            </a:extLst>
          </p:cNvPr>
          <p:cNvSpPr txBox="1"/>
          <p:nvPr/>
        </p:nvSpPr>
        <p:spPr>
          <a:xfrm>
            <a:off x="5260145" y="5394038"/>
            <a:ext cx="1671710" cy="1015663"/>
          </a:xfrm>
          <a:prstGeom prst="rect">
            <a:avLst/>
          </a:prstGeom>
          <a:noFill/>
        </p:spPr>
        <p:txBody>
          <a:bodyPr wrap="square" rtlCol="0">
            <a:spAutoFit/>
          </a:bodyPr>
          <a:lstStyle/>
          <a:p>
            <a:r>
              <a:rPr lang="en-US" sz="1200" dirty="0"/>
              <a:t>All the topics for the related course. User clicks on a course for the topics to appear in the center. </a:t>
            </a:r>
          </a:p>
        </p:txBody>
      </p:sp>
    </p:spTree>
    <p:extLst>
      <p:ext uri="{BB962C8B-B14F-4D97-AF65-F5344CB8AC3E}">
        <p14:creationId xmlns:p14="http://schemas.microsoft.com/office/powerpoint/2010/main" val="3030709792"/>
      </p:ext>
    </p:extLst>
  </p:cSld>
  <p:clrMapOvr>
    <a:masterClrMapping/>
  </p:clrMapOvr>
</p:sld>
</file>

<file path=ppt/theme/theme1.xml><?xml version="1.0" encoding="utf-8"?>
<a:theme xmlns:a="http://schemas.openxmlformats.org/drawingml/2006/main" name="Crop">
  <a:themeElements>
    <a:clrScheme name="Yellow Orang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D7AA1D6E-F3E9-4763-A3BC-84DF2E02F60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{59C84881-FF75-A946-AFCD-54A18BB58255}tf10001072</Template>
  <TotalTime>4917</TotalTime>
  <Words>1574</Words>
  <Application>Microsoft Macintosh PowerPoint</Application>
  <PresentationFormat>Widescreen</PresentationFormat>
  <Paragraphs>113</Paragraphs>
  <Slides>15</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Franklin Gothic Book</vt:lpstr>
      <vt:lpstr>Crop</vt:lpstr>
      <vt:lpstr>PowerPoint Presentation</vt:lpstr>
      <vt:lpstr>PURPOSE</vt:lpstr>
      <vt:lpstr>THE PROBLEM</vt:lpstr>
      <vt:lpstr>AIMS AND OBJECTIVES</vt:lpstr>
      <vt:lpstr>PLAN</vt:lpstr>
      <vt:lpstr>MAIN FEATURES OF THE WEBSITE</vt:lpstr>
      <vt:lpstr>USE CASE MODELS</vt:lpstr>
      <vt:lpstr>USER INTERFACE – HOME PAGE </vt:lpstr>
      <vt:lpstr>USER INTERFACE – DASHBOARD</vt:lpstr>
      <vt:lpstr>THE 3 TYPES OF QUIZZES </vt:lpstr>
      <vt:lpstr>TOPICS PAGE</vt:lpstr>
      <vt:lpstr>LOGIN/REGISTER AND PROFILE PAGE</vt:lpstr>
      <vt:lpstr>SURVEY AND RESULTS</vt:lpstr>
      <vt:lpstr>CONCLUSION</vt:lpstr>
      <vt:lpstr>REFLECTION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Abdullah Tarofdear</dc:creator>
  <cp:lastModifiedBy>Abdullah Tarofdear</cp:lastModifiedBy>
  <cp:revision>68</cp:revision>
  <dcterms:created xsi:type="dcterms:W3CDTF">2020-05-22T13:34:51Z</dcterms:created>
  <dcterms:modified xsi:type="dcterms:W3CDTF">2020-05-25T23:34:36Z</dcterms:modified>
</cp:coreProperties>
</file>